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5"/>
  </p:notesMasterIdLst>
  <p:handoutMasterIdLst>
    <p:handoutMasterId r:id="rId26"/>
  </p:handoutMasterIdLst>
  <p:sldIdLst>
    <p:sldId id="258" r:id="rId3"/>
    <p:sldId id="257" r:id="rId4"/>
    <p:sldId id="259" r:id="rId5"/>
    <p:sldId id="260" r:id="rId6"/>
    <p:sldId id="265" r:id="rId7"/>
    <p:sldId id="275" r:id="rId8"/>
    <p:sldId id="277" r:id="rId9"/>
    <p:sldId id="278" r:id="rId10"/>
    <p:sldId id="280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283" r:id="rId19"/>
    <p:sldId id="279" r:id="rId20"/>
    <p:sldId id="296" r:id="rId21"/>
    <p:sldId id="300" r:id="rId22"/>
    <p:sldId id="263" r:id="rId23"/>
    <p:sldId id="273" r:id="rId24"/>
  </p:sldIdLst>
  <p:sldSz cx="9144000" cy="6858000" type="screen4x3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181" autoAdjust="0"/>
  </p:normalViewPr>
  <p:slideViewPr>
    <p:cSldViewPr snapToGrid="0">
      <p:cViewPr varScale="1">
        <p:scale>
          <a:sx n="100" d="100"/>
          <a:sy n="100" d="100"/>
        </p:scale>
        <p:origin x="187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D1527-6F86-40C3-98DC-1C03DD7864C4}" type="datetimeFigureOut">
              <a:rPr lang="de-AT" smtClean="0"/>
              <a:t>07.11.2018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2DB40-73FB-4DCE-84B0-CD8F299F79BE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82509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091345-C4EB-4E53-BC53-F27D0DD14667}" type="datetimeFigureOut">
              <a:rPr lang="de-AT" smtClean="0"/>
              <a:t>07.11.2018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D5649-0A90-4D6F-B25B-3F9D32945FB1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61762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04596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22008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19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36691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9253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21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50928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05450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53882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69934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816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599749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2685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72377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D5649-0A90-4D6F-B25B-3F9D32945FB1}" type="slidenum">
              <a:rPr lang="de-AT" smtClean="0"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9565430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65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353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452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5733"/>
          </a:xfrm>
        </p:spPr>
        <p:txBody>
          <a:bodyPr/>
          <a:lstStyle>
            <a:lvl1pPr>
              <a:buClr>
                <a:srgbClr val="0D3985"/>
              </a:buClr>
              <a:buFont typeface="Wingdings" pitchFamily="2" charset="2"/>
              <a:buChar char="§"/>
              <a:defRPr>
                <a:latin typeface="Myriad Pro" panose="020B0503030403020204" pitchFamily="34" charset="0"/>
              </a:defRPr>
            </a:lvl1pPr>
            <a:lvl2pPr>
              <a:buClr>
                <a:srgbClr val="0D3985"/>
              </a:buClr>
              <a:buFont typeface="Wingdings" pitchFamily="2" charset="2"/>
              <a:buChar char="§"/>
              <a:defRPr>
                <a:latin typeface="Myriad Pro" panose="020B0503030403020204" pitchFamily="34" charset="0"/>
              </a:defRPr>
            </a:lvl2pPr>
            <a:lvl3pPr>
              <a:buClr>
                <a:srgbClr val="0D3985"/>
              </a:buClr>
              <a:buFont typeface="Wingdings" pitchFamily="2" charset="2"/>
              <a:buChar char="§"/>
              <a:defRPr>
                <a:latin typeface="Myriad Pro" panose="020B0503030403020204" pitchFamily="34" charset="0"/>
              </a:defRPr>
            </a:lvl3pPr>
            <a:lvl4pPr>
              <a:buClr>
                <a:srgbClr val="0D3985"/>
              </a:buClr>
              <a:buFont typeface="Wingdings" pitchFamily="2" charset="2"/>
              <a:buChar char="§"/>
              <a:defRPr>
                <a:latin typeface="Myriad Pro" panose="020B0503030403020204" pitchFamily="34" charset="0"/>
              </a:defRPr>
            </a:lvl4pPr>
            <a:lvl5pPr>
              <a:buClr>
                <a:srgbClr val="0D3985"/>
              </a:buClr>
              <a:buFont typeface="Wingdings" pitchFamily="2" charset="2"/>
              <a:buChar char="§"/>
              <a:defRPr>
                <a:latin typeface="Myriad Pro" panose="020B0503030403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7" name="Picture 6" descr="flag_yellow.eps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7317" y="6181018"/>
            <a:ext cx="720080" cy="488973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0" y="0"/>
            <a:ext cx="9144000" cy="769472"/>
          </a:xfrm>
          <a:prstGeom prst="rect">
            <a:avLst/>
          </a:prstGeom>
          <a:solidFill>
            <a:srgbClr val="CFE6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3200" b="1" dirty="0">
              <a:solidFill>
                <a:prstClr val="white"/>
              </a:solidFill>
              <a:latin typeface="Myriad Pro"/>
              <a:cs typeface="Myriad Pro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947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D3985"/>
                </a:solidFill>
                <a:latin typeface="Myriad Hebrew" panose="01010101010101010101" pitchFamily="50" charset="-79"/>
                <a:cs typeface="Myriad Hebrew" panose="01010101010101010101" pitchFamily="50" charset="-79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258763" y="6181725"/>
            <a:ext cx="2073275" cy="4889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 smtClean="0"/>
              <a:t>Institution logo</a:t>
            </a:r>
          </a:p>
        </p:txBody>
      </p:sp>
      <p:pic>
        <p:nvPicPr>
          <p:cNvPr id="9" name="Picture 8" descr="NanoFase3-web.tif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4731" y="6137210"/>
            <a:ext cx="2151501" cy="657289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>
            <a:off x="0" y="6121907"/>
            <a:ext cx="9144000" cy="0"/>
          </a:xfrm>
          <a:prstGeom prst="line">
            <a:avLst/>
          </a:prstGeom>
          <a:ln w="12700" cmpd="sng">
            <a:solidFill>
              <a:srgbClr val="0D398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2613200" y="6182409"/>
            <a:ext cx="3917950" cy="48826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aseline="0"/>
            </a:lvl1pPr>
          </a:lstStyle>
          <a:p>
            <a:pPr lvl="0"/>
            <a:r>
              <a:rPr lang="en-US" dirty="0" smtClean="0"/>
              <a:t>Date / Event</a:t>
            </a:r>
          </a:p>
        </p:txBody>
      </p:sp>
    </p:spTree>
    <p:extLst>
      <p:ext uri="{BB962C8B-B14F-4D97-AF65-F5344CB8AC3E}">
        <p14:creationId xmlns:p14="http://schemas.microsoft.com/office/powerpoint/2010/main" val="1838732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760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19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00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24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74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17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60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uppieren 8"/>
          <p:cNvGrpSpPr/>
          <p:nvPr userDrawn="1"/>
        </p:nvGrpSpPr>
        <p:grpSpPr>
          <a:xfrm>
            <a:off x="7758501" y="185738"/>
            <a:ext cx="1327900" cy="944847"/>
            <a:chOff x="7758501" y="185738"/>
            <a:chExt cx="1327900" cy="944847"/>
          </a:xfrm>
        </p:grpSpPr>
        <p:pic>
          <p:nvPicPr>
            <p:cNvPr id="7" name="Grafik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58501" y="185738"/>
              <a:ext cx="1126300" cy="656662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 userDrawn="1"/>
          </p:nvSpPr>
          <p:spPr>
            <a:xfrm>
              <a:off x="8812801" y="761253"/>
              <a:ext cx="2736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de-AT" dirty="0"/>
            </a:p>
          </p:txBody>
        </p:sp>
      </p:grpSp>
    </p:spTree>
    <p:extLst>
      <p:ext uri="{BB962C8B-B14F-4D97-AF65-F5344CB8AC3E}">
        <p14:creationId xmlns:p14="http://schemas.microsoft.com/office/powerpoint/2010/main" val="2567710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9147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6898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994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42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32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550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68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22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4707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95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01" y="185738"/>
            <a:ext cx="1126300" cy="65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09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em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emf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E8016-77D4-4F5C-A685-E5FA208DB99F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6CA1-2B29-4346-BEA9-6E6ED94957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942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357" y="-181411"/>
            <a:ext cx="8661846" cy="7330194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6639" y="6060242"/>
            <a:ext cx="1731091" cy="267532"/>
          </a:xfrm>
          <a:prstGeom prst="rect">
            <a:avLst/>
          </a:prstGeom>
        </p:spPr>
      </p:pic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26678-D436-9A4C-B392-594E02D8BEF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07/11/2018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7B56A-6915-F54C-A774-B4EAE071B0E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856" y="332013"/>
            <a:ext cx="1834479" cy="362068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19454" y="332013"/>
            <a:ext cx="831600" cy="32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8391144" y="332013"/>
            <a:ext cx="612000" cy="293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goldenfleece.pl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38.emf"/><Relationship Id="rId5" Type="http://schemas.openxmlformats.org/officeDocument/2006/relationships/image" Target="../media/image19.png"/><Relationship Id="rId10" Type="http://schemas.openxmlformats.org/officeDocument/2006/relationships/image" Target="../media/image37.png"/><Relationship Id="rId4" Type="http://schemas.openxmlformats.org/officeDocument/2006/relationships/image" Target="../media/image18.png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9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41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7.png"/><Relationship Id="rId26" Type="http://schemas.openxmlformats.org/officeDocument/2006/relationships/image" Target="../media/image9.png"/><Relationship Id="rId3" Type="http://schemas.openxmlformats.org/officeDocument/2006/relationships/image" Target="../media/image43.png"/><Relationship Id="rId21" Type="http://schemas.openxmlformats.org/officeDocument/2006/relationships/image" Target="../media/image60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6.gif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55.png"/><Relationship Id="rId20" Type="http://schemas.openxmlformats.org/officeDocument/2006/relationships/image" Target="../media/image59.png"/><Relationship Id="rId29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11" Type="http://schemas.openxmlformats.org/officeDocument/2006/relationships/image" Target="../media/image51.png"/><Relationship Id="rId24" Type="http://schemas.openxmlformats.org/officeDocument/2006/relationships/image" Target="../media/image63.png"/><Relationship Id="rId5" Type="http://schemas.openxmlformats.org/officeDocument/2006/relationships/image" Target="../media/image45.gif"/><Relationship Id="rId15" Type="http://schemas.microsoft.com/office/2007/relationships/hdphoto" Target="../media/hdphoto1.wdp"/><Relationship Id="rId23" Type="http://schemas.openxmlformats.org/officeDocument/2006/relationships/image" Target="../media/image62.png"/><Relationship Id="rId28" Type="http://schemas.openxmlformats.org/officeDocument/2006/relationships/image" Target="../media/image65.png"/><Relationship Id="rId10" Type="http://schemas.openxmlformats.org/officeDocument/2006/relationships/image" Target="../media/image50.png"/><Relationship Id="rId19" Type="http://schemas.openxmlformats.org/officeDocument/2006/relationships/image" Target="../media/image58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Relationship Id="rId22" Type="http://schemas.openxmlformats.org/officeDocument/2006/relationships/image" Target="../media/image61.png"/><Relationship Id="rId27" Type="http://schemas.openxmlformats.org/officeDocument/2006/relationships/image" Target="../media/image64.png"/><Relationship Id="rId30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nanonet.at/" TargetMode="External"/><Relationship Id="rId2" Type="http://schemas.openxmlformats.org/officeDocument/2006/relationships/hyperlink" Target="mailto:christa.schimpel@bionanonet.a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hyperlink" Target="http://www.nanofase.e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28117" y="3471939"/>
            <a:ext cx="2067958" cy="764460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3267" y="2661703"/>
            <a:ext cx="8842917" cy="1386313"/>
          </a:xfrm>
        </p:spPr>
        <p:txBody>
          <a:bodyPr/>
          <a:lstStyle/>
          <a:p>
            <a:pPr marL="0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Christa Schimpel</a:t>
            </a:r>
            <a:r>
              <a:rPr lang="en-US" sz="22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(INSPIRED)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Claus Svendsen</a:t>
            </a:r>
            <a:r>
              <a:rPr lang="en-US" sz="22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NanoFASE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-2867" y="1209343"/>
            <a:ext cx="7536614" cy="1261884"/>
          </a:xfrm>
          <a:prstGeom prst="rect">
            <a:avLst/>
          </a:prstGeo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kern="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GB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NanoFASE </a:t>
            </a:r>
            <a:r>
              <a:rPr lang="en-GB" sz="38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GB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INSPIRED </a:t>
            </a:r>
            <a:r>
              <a:rPr lang="en-GB" sz="3800" dirty="0"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en-GB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hteck 1"/>
          <p:cNvSpPr>
            <a:spLocks noChangeArrowheads="1"/>
          </p:cNvSpPr>
          <p:nvPr/>
        </p:nvSpPr>
        <p:spPr bwMode="auto">
          <a:xfrm>
            <a:off x="113267" y="4046907"/>
            <a:ext cx="457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altLang="de-DE" sz="1400" b="0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</a:t>
            </a:r>
            <a:r>
              <a:rPr kumimoji="0" lang="de-AT" alt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AT" altLang="de-DE" sz="14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BioNanoNet</a:t>
            </a:r>
            <a:r>
              <a:rPr kumimoji="0" lang="de-AT" altLang="de-DE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Forschungsgesellschaft mbH, Austria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de-AT" altLang="de-DE" sz="1400" b="0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</a:t>
            </a:r>
            <a:r>
              <a:rPr lang="de-AT" altLang="de-DE" sz="1400" kern="0" dirty="0">
                <a:solidFill>
                  <a:prstClr val="black"/>
                </a:solidFill>
              </a:rPr>
              <a:t> Natural Environment Research Centre (NERC</a:t>
            </a:r>
            <a:r>
              <a:rPr lang="de-AT" altLang="de-DE" sz="1400" kern="0" dirty="0" smtClean="0">
                <a:solidFill>
                  <a:prstClr val="black"/>
                </a:solidFill>
              </a:rPr>
              <a:t>), UK</a:t>
            </a:r>
            <a:endParaRPr kumimoji="0" lang="en-US" altLang="de-DE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-2867" y="6176665"/>
            <a:ext cx="7536614" cy="553998"/>
          </a:xfrm>
          <a:prstGeom prst="rect">
            <a:avLst/>
          </a:prstGeo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en-US" sz="1600" b="1" kern="0" dirty="0">
                <a:solidFill>
                  <a:schemeClr val="accent5">
                    <a:lumMod val="75000"/>
                  </a:schemeClr>
                </a:solidFill>
              </a:rPr>
              <a:t>Workshop on SAFETY ASPECTS IN PILOT LINES an EPPN-NSC i2L joint </a:t>
            </a:r>
            <a:r>
              <a:rPr lang="en-US" sz="1600" b="1" kern="0" dirty="0" smtClean="0">
                <a:solidFill>
                  <a:schemeClr val="accent5">
                    <a:lumMod val="75000"/>
                  </a:schemeClr>
                </a:solidFill>
              </a:rPr>
              <a:t>session</a:t>
            </a:r>
          </a:p>
          <a:p>
            <a:pPr lvl="0" defTabSz="914400">
              <a:defRPr/>
            </a:pPr>
            <a:r>
              <a:rPr lang="de-AT" sz="1400" i="1" kern="0" noProof="0" dirty="0" smtClean="0">
                <a:solidFill>
                  <a:schemeClr val="accent5">
                    <a:lumMod val="75000"/>
                  </a:schemeClr>
                </a:solidFill>
              </a:rPr>
              <a:t>7</a:t>
            </a:r>
            <a:r>
              <a:rPr kumimoji="0" lang="de-AT" sz="1400" b="0" i="1" u="none" strike="noStrike" kern="0" cap="none" spc="0" normalizeH="0" baseline="3000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</a:rPr>
              <a:t>th</a:t>
            </a:r>
            <a:r>
              <a:rPr kumimoji="0" lang="de-AT" sz="14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</a:rPr>
              <a:t> November 2018| Grenoble| France</a:t>
            </a:r>
            <a:endParaRPr kumimoji="0" lang="de-AT" sz="1400" b="0" i="1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2" name="Picture 4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5976600"/>
            <a:ext cx="789081" cy="487061"/>
          </a:xfrm>
          <a:prstGeom prst="rect">
            <a:avLst/>
          </a:prstGeom>
          <a:noFill/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0757" y="152140"/>
            <a:ext cx="561580" cy="561580"/>
          </a:xfrm>
          <a:prstGeom prst="rect">
            <a:avLst/>
          </a:prstGeom>
        </p:spPr>
      </p:pic>
      <p:pic>
        <p:nvPicPr>
          <p:cNvPr id="10" name="Picture 4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5267" y="2696348"/>
            <a:ext cx="1449292" cy="8945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409"/>
            <a:ext cx="2495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7937"/>
            <a:ext cx="9144000" cy="686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5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409"/>
            <a:ext cx="2495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7936"/>
            <a:ext cx="9144000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7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409"/>
            <a:ext cx="2495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7936"/>
            <a:ext cx="9144000" cy="68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409"/>
            <a:ext cx="2495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4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endParaRPr lang="en-US" sz="18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409"/>
            <a:ext cx="24955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344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80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</a:rPr>
              <a:t>PATHWAY ANALYSIS</a:t>
            </a:r>
            <a:endParaRPr lang="en-US" dirty="0">
              <a:latin typeface="+mj-lt"/>
            </a:endParaRPr>
          </a:p>
        </p:txBody>
      </p:sp>
      <p:sp>
        <p:nvSpPr>
          <p:cNvPr id="10242" name="AutoShape 2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44" name="AutoShape 4" descr="https://upload.wikimedia.org/wikipedia/commons/1/15/Batch_reactor_STR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3447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398837">
            <a:off x="1043012" y="339019"/>
            <a:ext cx="7120145" cy="10772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TO INFINITY AND BEYOND:</a:t>
            </a:r>
          </a:p>
          <a:p>
            <a:r>
              <a:rPr lang="en-GB" sz="1600" dirty="0" smtClean="0">
                <a:hlinkClick r:id="rId3"/>
              </a:rPr>
              <a:t>“The Golden Fleece“</a:t>
            </a:r>
            <a:r>
              <a:rPr lang="en-GB" sz="1600" dirty="0" smtClean="0"/>
              <a:t> smart </a:t>
            </a:r>
            <a:r>
              <a:rPr lang="en-GB" sz="1600" dirty="0"/>
              <a:t>sail concept to propel </a:t>
            </a:r>
            <a:r>
              <a:rPr lang="en-GB" sz="1600" dirty="0" smtClean="0"/>
              <a:t>space exploration missions. </a:t>
            </a:r>
          </a:p>
          <a:p>
            <a:r>
              <a:rPr lang="en-GB" sz="1600" dirty="0" smtClean="0"/>
              <a:t>NanoFASE partner AMEPOX </a:t>
            </a:r>
            <a:r>
              <a:rPr lang="en-GB" sz="1600" dirty="0" err="1"/>
              <a:t>nano</a:t>
            </a:r>
            <a:r>
              <a:rPr lang="en-GB" sz="1600" dirty="0"/>
              <a:t> size silver and ink with silver for Ink Jet systems</a:t>
            </a:r>
          </a:p>
          <a:p>
            <a:r>
              <a:rPr lang="en-GB" sz="1600" dirty="0" smtClean="0"/>
              <a:t>use in printed control </a:t>
            </a:r>
            <a:r>
              <a:rPr lang="en-GB" sz="1600" dirty="0"/>
              <a:t>circuits and application of metallic coatings on the </a:t>
            </a:r>
            <a:r>
              <a:rPr lang="en-GB" sz="1600" dirty="0" smtClean="0"/>
              <a:t>sail.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384302">
            <a:off x="1229165" y="1400680"/>
            <a:ext cx="7134225" cy="5181600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2818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CuO Antifouling paint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sp>
        <p:nvSpPr>
          <p:cNvPr id="18" name="25 Flecha abajo"/>
          <p:cNvSpPr/>
          <p:nvPr/>
        </p:nvSpPr>
        <p:spPr>
          <a:xfrm rot="16200000">
            <a:off x="3650490" y="4810874"/>
            <a:ext cx="252028" cy="360040"/>
          </a:xfrm>
          <a:prstGeom prst="downArrow">
            <a:avLst>
              <a:gd name="adj1" fmla="val 50000"/>
              <a:gd name="adj2" fmla="val 527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19054" y="4423801"/>
            <a:ext cx="552946" cy="88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14373" y="4602114"/>
            <a:ext cx="782111" cy="76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080714" y="4481136"/>
            <a:ext cx="646986" cy="1028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884164" y="4097392"/>
            <a:ext cx="1664062" cy="141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07547"/>
              </p:ext>
            </p:extLst>
          </p:nvPr>
        </p:nvGraphicFramePr>
        <p:xfrm>
          <a:off x="444500" y="1041400"/>
          <a:ext cx="8331200" cy="2291080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663700"/>
                <a:gridCol w="66675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Pristine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b="1" dirty="0" err="1" smtClean="0"/>
                        <a:t>NMs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Cu and Cu</a:t>
                      </a:r>
                      <a:r>
                        <a:rPr lang="en-GB" baseline="-25000" dirty="0" smtClean="0"/>
                        <a:t>2</a:t>
                      </a:r>
                      <a:r>
                        <a:rPr lang="en-GB" dirty="0" smtClean="0"/>
                        <a:t>O in both nano and macro size  (Cu</a:t>
                      </a:r>
                      <a:r>
                        <a:rPr lang="en-GB" baseline="-25000" dirty="0" smtClean="0"/>
                        <a:t>2</a:t>
                      </a:r>
                      <a:r>
                        <a:rPr lang="en-GB" dirty="0" smtClean="0"/>
                        <a:t>O macro is the current commercial NF). Industrial producers. Also</a:t>
                      </a:r>
                      <a:r>
                        <a:rPr lang="en-GB" baseline="0" dirty="0" smtClean="0"/>
                        <a:t> sub-micron </a:t>
                      </a:r>
                      <a:r>
                        <a:rPr lang="en-GB" baseline="0" dirty="0" err="1" smtClean="0"/>
                        <a:t>ZnO</a:t>
                      </a:r>
                      <a:r>
                        <a:rPr lang="en-GB" baseline="0" dirty="0" smtClean="0"/>
                        <a:t>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GB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NEP</a:t>
                      </a:r>
                      <a:endParaRPr lang="en-GB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Antifouling paint for application on boats (fresh and saline water). </a:t>
                      </a:r>
                      <a:r>
                        <a:rPr lang="en-GB" dirty="0" smtClean="0"/>
                        <a:t>Trialling </a:t>
                      </a:r>
                      <a:r>
                        <a:rPr lang="en-GB" dirty="0" smtClean="0"/>
                        <a:t>4 Different New formulations.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Relevant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b="1" dirty="0" smtClean="0"/>
                        <a:t>(</a:t>
                      </a:r>
                      <a:r>
                        <a:rPr lang="en-GB" b="1" dirty="0" err="1" smtClean="0"/>
                        <a:t>env</a:t>
                      </a:r>
                      <a:r>
                        <a:rPr lang="en-GB" b="1" dirty="0" smtClean="0"/>
                        <a:t>.)</a:t>
                      </a:r>
                      <a:r>
                        <a:rPr lang="en-GB" b="1" baseline="0" dirty="0" smtClean="0"/>
                        <a:t>  compartments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Sea /</a:t>
                      </a:r>
                      <a:r>
                        <a:rPr lang="en-GB" baseline="0" dirty="0" smtClean="0"/>
                        <a:t> fresh water. Release during use (</a:t>
                      </a:r>
                      <a:r>
                        <a:rPr lang="en-GB" dirty="0" smtClean="0"/>
                        <a:t>Cu</a:t>
                      </a:r>
                      <a:r>
                        <a:rPr lang="en-GB" baseline="30000" dirty="0" smtClean="0"/>
                        <a:t>2+ </a:t>
                      </a:r>
                      <a:r>
                        <a:rPr lang="en-GB" dirty="0" smtClean="0"/>
                        <a:t>release)</a:t>
                      </a:r>
                    </a:p>
                    <a:p>
                      <a:r>
                        <a:rPr lang="en-GB" dirty="0" smtClean="0"/>
                        <a:t>End-of-life:</a:t>
                      </a:r>
                      <a:r>
                        <a:rPr lang="en-GB" baseline="0" dirty="0" smtClean="0"/>
                        <a:t> e.g. paint dust WWTP, empty cans landfill or incinerated</a:t>
                      </a:r>
                      <a:r>
                        <a:rPr lang="en-GB" dirty="0" smtClean="0"/>
                        <a:t> 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Other </a:t>
                      </a:r>
                      <a:r>
                        <a:rPr lang="en-GB" b="1" dirty="0" err="1" smtClean="0"/>
                        <a:t>NFs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Cu, </a:t>
                      </a:r>
                      <a:r>
                        <a:rPr lang="en-GB" dirty="0" err="1" smtClean="0"/>
                        <a:t>CuO</a:t>
                      </a:r>
                      <a:r>
                        <a:rPr lang="en-GB" dirty="0" smtClean="0"/>
                        <a:t> (uncoated) and Cu-</a:t>
                      </a:r>
                      <a:r>
                        <a:rPr lang="en-GB" dirty="0" err="1" smtClean="0"/>
                        <a:t>PVP</a:t>
                      </a:r>
                      <a:r>
                        <a:rPr lang="en-GB" dirty="0" smtClean="0"/>
                        <a:t> have been distributed.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977"/>
          <a:stretch>
            <a:fillRect/>
          </a:stretch>
        </p:blipFill>
        <p:spPr bwMode="auto">
          <a:xfrm>
            <a:off x="678536" y="3982658"/>
            <a:ext cx="1934664" cy="1910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612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CuO Antifouling paint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grpSp>
        <p:nvGrpSpPr>
          <p:cNvPr id="51" name="60 Grupo"/>
          <p:cNvGrpSpPr/>
          <p:nvPr/>
        </p:nvGrpSpPr>
        <p:grpSpPr>
          <a:xfrm>
            <a:off x="1303025" y="2422748"/>
            <a:ext cx="6526895" cy="3957831"/>
            <a:chOff x="672418" y="377632"/>
            <a:chExt cx="6526895" cy="3957831"/>
          </a:xfrm>
        </p:grpSpPr>
        <p:pic>
          <p:nvPicPr>
            <p:cNvPr id="52" name="Picture 1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672418" y="377632"/>
              <a:ext cx="6526895" cy="3957831"/>
            </a:xfrm>
            <a:prstGeom prst="rect">
              <a:avLst/>
            </a:prstGeom>
          </p:spPr>
        </p:pic>
        <p:sp>
          <p:nvSpPr>
            <p:cNvPr id="53" name="62 Rectángulo redondeado"/>
            <p:cNvSpPr/>
            <p:nvPr/>
          </p:nvSpPr>
          <p:spPr>
            <a:xfrm>
              <a:off x="4220690" y="1866195"/>
              <a:ext cx="1693725" cy="817123"/>
            </a:xfrm>
            <a:prstGeom prst="roundRect">
              <a:avLst/>
            </a:prstGeom>
            <a:solidFill>
              <a:srgbClr val="64A70B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63 CuadroTexto"/>
            <p:cNvSpPr txBox="1"/>
            <p:nvPr/>
          </p:nvSpPr>
          <p:spPr>
            <a:xfrm>
              <a:off x="4328809" y="2023353"/>
              <a:ext cx="144830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ENVIRONMENT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Sea water</a:t>
              </a:r>
              <a:endParaRPr kumimoji="0" lang="en-GB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5" name="64 Conector recto de flecha"/>
            <p:cNvCxnSpPr/>
            <p:nvPr/>
          </p:nvCxnSpPr>
          <p:spPr>
            <a:xfrm flipH="1">
              <a:off x="5904687" y="2149813"/>
              <a:ext cx="1284898" cy="9728"/>
            </a:xfrm>
            <a:prstGeom prst="straightConnector1">
              <a:avLst/>
            </a:prstGeom>
            <a:noFill/>
            <a:ln w="12700" cap="flat" cmpd="sng" algn="ctr">
              <a:solidFill>
                <a:srgbClr val="64A70B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6" name="67 Conector recto de flecha"/>
            <p:cNvCxnSpPr/>
            <p:nvPr/>
          </p:nvCxnSpPr>
          <p:spPr>
            <a:xfrm>
              <a:off x="3644360" y="2159541"/>
              <a:ext cx="57633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64A70B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477319" y="1097866"/>
            <a:ext cx="6595556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301" y="1265513"/>
            <a:ext cx="817918" cy="991415"/>
          </a:xfrm>
          <a:prstGeom prst="rect">
            <a:avLst/>
          </a:prstGeom>
        </p:spPr>
      </p:pic>
      <p:cxnSp>
        <p:nvCxnSpPr>
          <p:cNvPr id="59" name="11 Conector recto de flecha"/>
          <p:cNvCxnSpPr/>
          <p:nvPr/>
        </p:nvCxnSpPr>
        <p:spPr>
          <a:xfrm rot="16200000" flipH="1">
            <a:off x="5640900" y="3875311"/>
            <a:ext cx="72000" cy="0"/>
          </a:xfrm>
          <a:prstGeom prst="straightConnector1">
            <a:avLst/>
          </a:prstGeom>
          <a:noFill/>
          <a:ln w="12700" cap="flat" cmpd="sng" algn="ctr">
            <a:solidFill>
              <a:srgbClr val="64A70B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0" name="12 Conector recto de flecha"/>
          <p:cNvCxnSpPr/>
          <p:nvPr/>
        </p:nvCxnSpPr>
        <p:spPr>
          <a:xfrm>
            <a:off x="5676900" y="3270251"/>
            <a:ext cx="0" cy="108000"/>
          </a:xfrm>
          <a:prstGeom prst="straightConnector1">
            <a:avLst/>
          </a:prstGeom>
          <a:noFill/>
          <a:ln w="12700" cap="flat" cmpd="sng" algn="ctr">
            <a:solidFill>
              <a:srgbClr val="64A70B"/>
            </a:solidFill>
            <a:prstDash val="solid"/>
            <a:tailEnd type="non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56497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Working with industry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pic>
        <p:nvPicPr>
          <p:cNvPr id="1026" name="Picture 2" descr="Αποτέλεσμα εικόνας για Wageningen uni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87021" y="6253033"/>
            <a:ext cx="2632074" cy="59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32" y="1187119"/>
            <a:ext cx="7322908" cy="4677508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880821" y="1792061"/>
            <a:ext cx="1044116" cy="40877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67339" y="1160748"/>
            <a:ext cx="6337109" cy="493254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Imagen 1" descr="\\Leitat-srv-dc01\entorn\DCRD\I+D+I\desarrollo_y_gestion\gestion_proyectos\proyectos_europeos\EJECUCIÓN\NANOFASE\WP1\T1.2\D1.2 Publication\LCA.pn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338" y="1258026"/>
            <a:ext cx="6200403" cy="47133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34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Outline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358552" y="1861749"/>
            <a:ext cx="8426896" cy="3134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arenBoth"/>
            </a:pP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</a:t>
            </a:r>
            <a:r>
              <a:rPr lang="en-US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Project Presentations of INSPIRED and </a:t>
            </a:r>
            <a:r>
              <a:rPr lang="en-US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NanoFASE</a:t>
            </a:r>
            <a:r>
              <a:rPr lang="en-US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Symbol" panose="05050102010706020507" pitchFamily="18" charset="2"/>
              <a:buChar char="-"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of both Safety Assessment Approaches incl. Gap Analysis and 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r>
              <a:rPr lang="en-US" sz="17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7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7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7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i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arenBoth"/>
            </a:pPr>
            <a:r>
              <a:rPr lang="en-US" sz="20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Connecting INSPIRED &amp; </a:t>
            </a:r>
            <a:r>
              <a:rPr lang="en-US" sz="20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NanoFASE</a:t>
            </a:r>
            <a:endParaRPr lang="en-US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of </a:t>
            </a:r>
            <a:r>
              <a:rPr lang="en-US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harmonisation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potential of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different 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(connecting the 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tools/strategies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each other) 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benefit 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synergies</a:t>
            </a:r>
          </a:p>
          <a:p>
            <a:pPr lvl="1"/>
            <a:r>
              <a:rPr lang="en-US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Introducing the planned case study</a:t>
            </a: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5976600"/>
            <a:ext cx="789081" cy="487061"/>
          </a:xfrm>
          <a:prstGeom prst="rect">
            <a:avLst/>
          </a:prstGeom>
          <a:noFill/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Working with industry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pic>
        <p:nvPicPr>
          <p:cNvPr id="1026" name="Picture 2" descr="Αποτέλεσμα εικόνας για Wageningen uni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87021" y="6253033"/>
            <a:ext cx="2632074" cy="59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32" y="1187119"/>
            <a:ext cx="7322908" cy="4677508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880821" y="1792061"/>
            <a:ext cx="1044116" cy="40877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67339" y="1160748"/>
            <a:ext cx="6337109" cy="493254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Imagen 1" descr="\\Leitat-srv-dc01\entorn\DCRD\I+D+I\desarrollo_y_gestion\gestion_proyectos\proyectos_europeos\EJECUCIÓN\NANOFASE\WP1\T1.2\D1.2 Publication\LCA.pn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338" y="1258026"/>
            <a:ext cx="6200403" cy="47133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0597" y="1947238"/>
            <a:ext cx="8406772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b="1" i="1" u="sng" dirty="0" smtClean="0"/>
              <a:t>WHAT NEEDS SHARING TO MAKE IT WORK?</a:t>
            </a:r>
          </a:p>
          <a:p>
            <a:r>
              <a:rPr lang="en-GB" i="1" dirty="0" smtClean="0"/>
              <a:t>The immediate details about </a:t>
            </a:r>
            <a:r>
              <a:rPr lang="en-GB" i="1" dirty="0"/>
              <a:t>the product </a:t>
            </a:r>
            <a:r>
              <a:rPr lang="en-GB" i="1" dirty="0" smtClean="0"/>
              <a:t>itself we would like to know are:</a:t>
            </a:r>
          </a:p>
          <a:p>
            <a:endParaRPr lang="en-GB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A </a:t>
            </a:r>
            <a:r>
              <a:rPr lang="en-GB" i="1" u="sng" dirty="0"/>
              <a:t>picture of the </a:t>
            </a:r>
            <a:r>
              <a:rPr lang="en-GB" i="1" u="sng" dirty="0" err="1" smtClean="0"/>
              <a:t>nano</a:t>
            </a:r>
            <a:r>
              <a:rPr lang="en-GB" i="1" u="sng" dirty="0" smtClean="0"/>
              <a:t> material and product </a:t>
            </a:r>
            <a:r>
              <a:rPr lang="en-GB" i="1" u="sng" dirty="0"/>
              <a:t>itself </a:t>
            </a:r>
            <a:r>
              <a:rPr lang="en-GB" i="1" dirty="0" smtClean="0"/>
              <a:t>if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T</a:t>
            </a:r>
            <a:r>
              <a:rPr lang="en-GB" i="1" dirty="0" smtClean="0"/>
              <a:t>he </a:t>
            </a:r>
            <a:r>
              <a:rPr lang="en-GB" i="1" u="sng" dirty="0"/>
              <a:t>dimensions </a:t>
            </a:r>
            <a:r>
              <a:rPr lang="en-GB" i="1" u="sng" dirty="0" smtClean="0"/>
              <a:t>and constituents of </a:t>
            </a:r>
            <a:r>
              <a:rPr lang="en-GB" i="1" u="sng" dirty="0" smtClean="0"/>
              <a:t>the </a:t>
            </a:r>
            <a:r>
              <a:rPr lang="en-GB" i="1" u="sng" dirty="0" err="1" smtClean="0"/>
              <a:t>nano</a:t>
            </a:r>
            <a:r>
              <a:rPr lang="en-GB" i="1" u="sng" dirty="0" smtClean="0"/>
              <a:t> material</a:t>
            </a:r>
            <a:r>
              <a:rPr lang="en-GB" i="1" dirty="0" smtClean="0"/>
              <a:t> </a:t>
            </a:r>
            <a:endParaRPr lang="en-GB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The </a:t>
            </a:r>
            <a:r>
              <a:rPr lang="en-GB" i="1" u="sng" dirty="0"/>
              <a:t>processes </a:t>
            </a:r>
            <a:r>
              <a:rPr lang="en-GB" i="1" u="sng" dirty="0" smtClean="0"/>
              <a:t>NM </a:t>
            </a:r>
            <a:r>
              <a:rPr lang="en-GB" i="1" u="sng" dirty="0" smtClean="0"/>
              <a:t>is </a:t>
            </a:r>
            <a:r>
              <a:rPr lang="en-GB" i="1" u="sng" dirty="0"/>
              <a:t>included in the final product </a:t>
            </a:r>
            <a:r>
              <a:rPr lang="en-GB" i="1" dirty="0"/>
              <a:t>(i.e. coating techniques </a:t>
            </a:r>
            <a:r>
              <a:rPr lang="en-GB" i="1" dirty="0" smtClean="0"/>
              <a:t>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u="sng" dirty="0" smtClean="0"/>
              <a:t>Samples of the </a:t>
            </a:r>
            <a:r>
              <a:rPr lang="en-GB" i="1" u="sng" dirty="0" smtClean="0"/>
              <a:t>product </a:t>
            </a:r>
            <a:r>
              <a:rPr lang="en-GB" i="1" u="sng" dirty="0"/>
              <a:t>itself and the </a:t>
            </a:r>
            <a:r>
              <a:rPr lang="en-GB" i="1" u="sng" dirty="0" smtClean="0"/>
              <a:t>NMs </a:t>
            </a:r>
            <a:r>
              <a:rPr lang="en-GB" i="1" u="sng" dirty="0"/>
              <a:t>used </a:t>
            </a:r>
            <a:r>
              <a:rPr lang="en-GB" i="1" dirty="0"/>
              <a:t>in the </a:t>
            </a:r>
            <a:r>
              <a:rPr lang="en-GB" i="1" dirty="0" smtClean="0"/>
              <a:t>formulation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characterization </a:t>
            </a:r>
            <a:r>
              <a:rPr lang="en-GB" i="1" dirty="0" smtClean="0"/>
              <a:t>of the start materials and “as in product” material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comparison </a:t>
            </a:r>
            <a:r>
              <a:rPr lang="en-GB" i="1" dirty="0"/>
              <a:t>with the characterization of the released materials during the </a:t>
            </a:r>
            <a:r>
              <a:rPr lang="en-GB" i="1" dirty="0" smtClean="0"/>
              <a:t>use and end-of-life </a:t>
            </a:r>
            <a:r>
              <a:rPr lang="en-GB" i="1" dirty="0"/>
              <a:t>processes. </a:t>
            </a:r>
            <a:endParaRPr lang="en-GB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 smtClean="0"/>
              <a:t>Any </a:t>
            </a:r>
            <a:r>
              <a:rPr lang="en-GB" i="1" u="sng" dirty="0" smtClean="0"/>
              <a:t>characterization and information that can be share </a:t>
            </a:r>
            <a:r>
              <a:rPr lang="en-GB" i="1" dirty="0" smtClean="0"/>
              <a:t>will save time</a:t>
            </a:r>
            <a:r>
              <a:rPr lang="en-GB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So the start is nearly always the “</a:t>
            </a:r>
            <a:r>
              <a:rPr lang="en-GB" u="sng" dirty="0" smtClean="0"/>
              <a:t>Memorandum of Understanding</a:t>
            </a:r>
            <a:r>
              <a:rPr lang="en-GB" dirty="0" smtClean="0"/>
              <a:t>”, always difficult.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20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Inhaltsplatzhalter 62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719" y="4516010"/>
            <a:ext cx="394536" cy="263826"/>
          </a:xfr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8731" y="1670799"/>
            <a:ext cx="1115665" cy="87180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052" y="3682812"/>
            <a:ext cx="960226" cy="72017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t="-613" r="53342" b="55887"/>
          <a:stretch/>
        </p:blipFill>
        <p:spPr>
          <a:xfrm>
            <a:off x="6738989" y="2997098"/>
            <a:ext cx="646033" cy="689804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1706" y="3106801"/>
            <a:ext cx="759205" cy="75920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2113929"/>
            <a:ext cx="936104" cy="91844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7367" y="2359649"/>
            <a:ext cx="668660" cy="668660"/>
          </a:xfrm>
          <a:prstGeom prst="rect">
            <a:avLst/>
          </a:prstGeom>
        </p:spPr>
      </p:pic>
      <p:sp>
        <p:nvSpPr>
          <p:cNvPr id="10" name="Gestreifter Pfeil nach rechts 9"/>
          <p:cNvSpPr/>
          <p:nvPr/>
        </p:nvSpPr>
        <p:spPr>
          <a:xfrm>
            <a:off x="1403648" y="2365945"/>
            <a:ext cx="6552728" cy="576064"/>
          </a:xfrm>
          <a:prstGeom prst="stripedRightArrow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77000">
                <a:sysClr val="window" lastClr="FFFFFF">
                  <a:lumMod val="65000"/>
                </a:sysClr>
              </a:gs>
              <a:gs pos="100000">
                <a:srgbClr val="9BBB59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10" cstate="screen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566" y="3519841"/>
            <a:ext cx="557212" cy="557212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678" y="3124030"/>
            <a:ext cx="759205" cy="75920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11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2133" y="3625616"/>
            <a:ext cx="229601" cy="310432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3323526" y="3936048"/>
            <a:ext cx="7492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Innovator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341785" y="3936048"/>
            <a:ext cx="9502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Safety Expert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539552" y="3032370"/>
            <a:ext cx="7492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Idea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8172400" y="3106801"/>
            <a:ext cx="7492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Market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5156119" y="2470360"/>
            <a:ext cx="950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Legal Checkpoint</a:t>
            </a:r>
          </a:p>
        </p:txBody>
      </p:sp>
      <p:sp>
        <p:nvSpPr>
          <p:cNvPr id="20" name="Gebogener Pfeil 19"/>
          <p:cNvSpPr/>
          <p:nvPr/>
        </p:nvSpPr>
        <p:spPr>
          <a:xfrm rot="21233710" flipV="1">
            <a:off x="5003969" y="2536997"/>
            <a:ext cx="1143125" cy="106649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360062"/>
              <a:gd name="adj5" fmla="val 12500"/>
            </a:avLst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37000">
                <a:sysClr val="window" lastClr="FFFFFF">
                  <a:lumMod val="65000"/>
                </a:sysClr>
              </a:gs>
              <a:gs pos="100000">
                <a:srgbClr val="9BBB59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Grafik 20"/>
          <p:cNvPicPr>
            <a:picLocks noChangeAspect="1"/>
          </p:cNvPicPr>
          <p:nvPr/>
        </p:nvPicPr>
        <p:blipFill rotWithShape="1">
          <a:blip r:embed="rId12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154"/>
          <a:stretch/>
        </p:blipFill>
        <p:spPr>
          <a:xfrm>
            <a:off x="7299195" y="3526544"/>
            <a:ext cx="457369" cy="480943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13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45456" y="4066853"/>
            <a:ext cx="359672" cy="381972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14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8563" y="3824791"/>
            <a:ext cx="275779" cy="372867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rot="16200000" flipH="1">
            <a:off x="4236480" y="3002454"/>
            <a:ext cx="3387" cy="3960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triangle" w="med" len="sm"/>
            <a:tailEnd type="triangle" w="med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5" name="Gerader Verbinder 24"/>
          <p:cNvCxnSpPr/>
          <p:nvPr/>
        </p:nvCxnSpPr>
        <p:spPr>
          <a:xfrm rot="7800000" flipH="1">
            <a:off x="6553165" y="2864041"/>
            <a:ext cx="3387" cy="3960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triangle" w="med" len="sm"/>
            <a:tailEnd type="none" w="med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27" name="Grafik 26"/>
          <p:cNvPicPr>
            <a:picLocks noChangeAspect="1"/>
          </p:cNvPicPr>
          <p:nvPr/>
        </p:nvPicPr>
        <p:blipFill>
          <a:blip r:embed="rId16" cstate="screen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9394" y="3205122"/>
            <a:ext cx="386055" cy="386055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16" cstate="screen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1016" y="3198760"/>
            <a:ext cx="386055" cy="386055"/>
          </a:xfrm>
          <a:prstGeom prst="rect">
            <a:avLst/>
          </a:prstGeom>
        </p:spPr>
      </p:pic>
      <p:grpSp>
        <p:nvGrpSpPr>
          <p:cNvPr id="29" name="Gruppieren 28"/>
          <p:cNvGrpSpPr/>
          <p:nvPr/>
        </p:nvGrpSpPr>
        <p:grpSpPr>
          <a:xfrm>
            <a:off x="1078438" y="1617115"/>
            <a:ext cx="1114055" cy="870819"/>
            <a:chOff x="1078438" y="2555661"/>
            <a:chExt cx="1114055" cy="870819"/>
          </a:xfrm>
        </p:grpSpPr>
        <p:pic>
          <p:nvPicPr>
            <p:cNvPr id="30" name="Grafik 29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8438" y="2555661"/>
              <a:ext cx="1114055" cy="870819"/>
            </a:xfrm>
            <a:prstGeom prst="rect">
              <a:avLst/>
            </a:prstGeom>
          </p:spPr>
        </p:pic>
        <p:pic>
          <p:nvPicPr>
            <p:cNvPr id="31" name="Grafik 30"/>
            <p:cNvPicPr>
              <a:picLocks noChangeAspect="1"/>
            </p:cNvPicPr>
            <p:nvPr/>
          </p:nvPicPr>
          <p:blipFill>
            <a:blip r:embed="rId18" cstate="screen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18841" y="2864288"/>
              <a:ext cx="288032" cy="265658"/>
            </a:xfrm>
            <a:prstGeom prst="rect">
              <a:avLst/>
            </a:prstGeom>
          </p:spPr>
        </p:pic>
      </p:grpSp>
      <p:pic>
        <p:nvPicPr>
          <p:cNvPr id="32" name="Grafik 31"/>
          <p:cNvPicPr>
            <a:picLocks noChangeAspect="1"/>
          </p:cNvPicPr>
          <p:nvPr/>
        </p:nvPicPr>
        <p:blipFill>
          <a:blip r:embed="rId19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9870" y="2379117"/>
            <a:ext cx="515872" cy="515872"/>
          </a:xfrm>
          <a:prstGeom prst="rect">
            <a:avLst/>
          </a:prstGeom>
        </p:spPr>
      </p:pic>
      <p:sp>
        <p:nvSpPr>
          <p:cNvPr id="33" name="Textfeld 32"/>
          <p:cNvSpPr txBox="1"/>
          <p:nvPr/>
        </p:nvSpPr>
        <p:spPr>
          <a:xfrm>
            <a:off x="7705128" y="4176762"/>
            <a:ext cx="52844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0" cap="none" spc="0" normalizeH="0" baseline="0" noProof="0" dirty="0" smtClean="0">
                <a:ln>
                  <a:noFill/>
                </a:ln>
                <a:solidFill>
                  <a:srgbClr val="9BBB59"/>
                </a:solidFill>
                <a:effectLst/>
                <a:uLnTx/>
                <a:uFillTx/>
              </a:rPr>
              <a:t>Safety</a:t>
            </a:r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686" y="4340988"/>
            <a:ext cx="759205" cy="759205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20" cstate="screen">
            <a:duotone>
              <a:srgbClr val="4BACC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8664" y="4850036"/>
            <a:ext cx="355425" cy="248151"/>
          </a:xfrm>
          <a:prstGeom prst="rect">
            <a:avLst/>
          </a:prstGeom>
        </p:spPr>
      </p:pic>
      <p:pic>
        <p:nvPicPr>
          <p:cNvPr id="36" name="Grafik 35"/>
          <p:cNvPicPr>
            <a:picLocks noChangeAspect="1"/>
          </p:cNvPicPr>
          <p:nvPr/>
        </p:nvPicPr>
        <p:blipFill>
          <a:blip r:embed="rId16" cstate="screen">
            <a:duotone>
              <a:srgbClr val="4BACC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280" y="4424194"/>
            <a:ext cx="386055" cy="386055"/>
          </a:xfrm>
          <a:prstGeom prst="rect">
            <a:avLst/>
          </a:prstGeom>
        </p:spPr>
      </p:pic>
      <p:sp>
        <p:nvSpPr>
          <p:cNvPr id="37" name="Textfeld 36"/>
          <p:cNvSpPr txBox="1"/>
          <p:nvPr/>
        </p:nvSpPr>
        <p:spPr>
          <a:xfrm>
            <a:off x="3036163" y="5098187"/>
            <a:ext cx="1240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Regulatory Expert</a:t>
            </a:r>
          </a:p>
        </p:txBody>
      </p:sp>
      <p:cxnSp>
        <p:nvCxnSpPr>
          <p:cNvPr id="39" name="Gerader Verbinder 38"/>
          <p:cNvCxnSpPr/>
          <p:nvPr/>
        </p:nvCxnSpPr>
        <p:spPr>
          <a:xfrm rot="10860000">
            <a:off x="3326236" y="3883234"/>
            <a:ext cx="3387" cy="3960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triangle" w="med" len="sm"/>
            <a:tailEnd type="triangle" w="med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45" name="Imagen 28" descr="Image result for bionanonet"/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027" y="3102763"/>
            <a:ext cx="546606" cy="175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Grafik 5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956376" y="1666738"/>
            <a:ext cx="499915" cy="548688"/>
          </a:xfrm>
          <a:prstGeom prst="rect">
            <a:avLst/>
          </a:prstGeom>
        </p:spPr>
      </p:pic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Connecting </a:t>
            </a:r>
            <a:r>
              <a:rPr lang="en-GB" sz="3000" b="1" kern="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</a:t>
            </a:r>
            <a:r>
              <a:rPr lang="en-GB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INSPIRED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7" name="Grafik 56"/>
          <p:cNvPicPr>
            <a:picLocks noChangeAspect="1"/>
          </p:cNvPicPr>
          <p:nvPr/>
        </p:nvPicPr>
        <p:blipFill>
          <a:blip r:embed="rId18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349" y="3060023"/>
            <a:ext cx="288032" cy="265658"/>
          </a:xfrm>
          <a:prstGeom prst="rect">
            <a:avLst/>
          </a:prstGeom>
        </p:spPr>
      </p:pic>
      <p:pic>
        <p:nvPicPr>
          <p:cNvPr id="58" name="Grafik 57"/>
          <p:cNvPicPr>
            <a:picLocks noChangeAspect="1"/>
          </p:cNvPicPr>
          <p:nvPr/>
        </p:nvPicPr>
        <p:blipFill>
          <a:blip r:embed="rId18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749" y="3212423"/>
            <a:ext cx="288032" cy="265658"/>
          </a:xfrm>
          <a:prstGeom prst="rect">
            <a:avLst/>
          </a:prstGeom>
        </p:spPr>
      </p:pic>
      <p:pic>
        <p:nvPicPr>
          <p:cNvPr id="59" name="Grafik 58"/>
          <p:cNvPicPr>
            <a:picLocks noChangeAspect="1"/>
          </p:cNvPicPr>
          <p:nvPr/>
        </p:nvPicPr>
        <p:blipFill>
          <a:blip r:embed="rId18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380" y="3013986"/>
            <a:ext cx="288032" cy="265658"/>
          </a:xfrm>
          <a:prstGeom prst="rect">
            <a:avLst/>
          </a:prstGeom>
        </p:spPr>
      </p:pic>
      <p:sp>
        <p:nvSpPr>
          <p:cNvPr id="60" name="Textfeld 59"/>
          <p:cNvSpPr txBox="1"/>
          <p:nvPr/>
        </p:nvSpPr>
        <p:spPr>
          <a:xfrm>
            <a:off x="1031847" y="3429229"/>
            <a:ext cx="8666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Nano</a:t>
            </a:r>
            <a:r>
              <a:rPr lang="en-GB" sz="1100" i="1" kern="0" dirty="0" smtClean="0">
                <a:solidFill>
                  <a:prstClr val="black"/>
                </a:solidFill>
              </a:rPr>
              <a:t>-Inks</a:t>
            </a:r>
            <a:endParaRPr kumimoji="0" lang="en-GB" sz="1100" b="0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65" name="Grafik 64"/>
          <p:cNvPicPr>
            <a:picLocks noChangeAspect="1"/>
          </p:cNvPicPr>
          <p:nvPr/>
        </p:nvPicPr>
        <p:blipFill>
          <a:blip r:embed="rId2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730" y="3036644"/>
            <a:ext cx="225089" cy="207604"/>
          </a:xfrm>
          <a:prstGeom prst="rect">
            <a:avLst/>
          </a:prstGeom>
        </p:spPr>
      </p:pic>
      <p:pic>
        <p:nvPicPr>
          <p:cNvPr id="66" name="Grafik 65"/>
          <p:cNvPicPr>
            <a:picLocks noChangeAspect="1"/>
          </p:cNvPicPr>
          <p:nvPr/>
        </p:nvPicPr>
        <p:blipFill>
          <a:blip r:embed="rId24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3679" y="2913647"/>
            <a:ext cx="187599" cy="173026"/>
          </a:xfrm>
          <a:prstGeom prst="rect">
            <a:avLst/>
          </a:prstGeom>
        </p:spPr>
      </p:pic>
      <p:pic>
        <p:nvPicPr>
          <p:cNvPr id="68" name="Grafik 67"/>
          <p:cNvPicPr>
            <a:picLocks noChangeAspect="1"/>
          </p:cNvPicPr>
          <p:nvPr/>
        </p:nvPicPr>
        <p:blipFill>
          <a:blip r:embed="rId23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436" y="2895989"/>
            <a:ext cx="225089" cy="207604"/>
          </a:xfrm>
          <a:prstGeom prst="rect">
            <a:avLst/>
          </a:prstGeom>
        </p:spPr>
      </p:pic>
      <p:pic>
        <p:nvPicPr>
          <p:cNvPr id="70" name="Picture 47"/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5976600"/>
            <a:ext cx="789081" cy="487061"/>
          </a:xfrm>
          <a:prstGeom prst="rect">
            <a:avLst/>
          </a:prstGeom>
          <a:noFill/>
        </p:spPr>
      </p:pic>
      <p:pic>
        <p:nvPicPr>
          <p:cNvPr id="71" name="Grafik 70"/>
          <p:cNvPicPr>
            <a:picLocks noChangeAspect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61" name="Grafik 60"/>
          <p:cNvPicPr>
            <a:picLocks noChangeAspect="1"/>
          </p:cNvPicPr>
          <p:nvPr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4592237" y="4222743"/>
            <a:ext cx="518678" cy="978887"/>
          </a:xfrm>
          <a:prstGeom prst="rect">
            <a:avLst/>
          </a:prstGeom>
        </p:spPr>
      </p:pic>
      <p:pic>
        <p:nvPicPr>
          <p:cNvPr id="64" name="Grafik 63"/>
          <p:cNvPicPr>
            <a:picLocks noChangeAspect="1"/>
          </p:cNvPicPr>
          <p:nvPr/>
        </p:nvPicPr>
        <p:blipFill rotWithShape="1"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6047" y="5123378"/>
            <a:ext cx="830007" cy="306828"/>
          </a:xfrm>
          <a:prstGeom prst="rect">
            <a:avLst/>
          </a:prstGeom>
        </p:spPr>
      </p:pic>
      <p:cxnSp>
        <p:nvCxnSpPr>
          <p:cNvPr id="72" name="Gerader Verbinder 71"/>
          <p:cNvCxnSpPr/>
          <p:nvPr/>
        </p:nvCxnSpPr>
        <p:spPr>
          <a:xfrm rot="16200000" flipH="1">
            <a:off x="4309275" y="4473979"/>
            <a:ext cx="3387" cy="3960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triangle" w="med" len="sm"/>
            <a:tailEnd type="triangle" w="med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73" name="Gerader Verbinder 72"/>
          <p:cNvCxnSpPr/>
          <p:nvPr/>
        </p:nvCxnSpPr>
        <p:spPr>
          <a:xfrm rot="10860000">
            <a:off x="5254854" y="3919033"/>
            <a:ext cx="3387" cy="396000"/>
          </a:xfrm>
          <a:prstGeom prst="line">
            <a:avLst/>
          </a:prstGeom>
          <a:noFill/>
          <a:ln w="38100" cap="flat" cmpd="sng" algn="ctr">
            <a:solidFill>
              <a:srgbClr val="9BBB59"/>
            </a:solidFill>
            <a:prstDash val="solid"/>
            <a:headEnd type="triangle" w="med" len="sm"/>
            <a:tailEnd type="triangle" w="med" len="sm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55" name="Grafik 23"/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0559" y="2448073"/>
            <a:ext cx="3346322" cy="696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hteck 55"/>
          <p:cNvSpPr/>
          <p:nvPr/>
        </p:nvSpPr>
        <p:spPr>
          <a:xfrm>
            <a:off x="0" y="5845292"/>
            <a:ext cx="7452082" cy="830997"/>
          </a:xfrm>
          <a:prstGeom prst="rect">
            <a:avLst/>
          </a:prstGeo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sz="1600" b="1" kern="0" dirty="0" smtClean="0">
                <a:solidFill>
                  <a:schemeClr val="accent5">
                    <a:lumMod val="75000"/>
                  </a:schemeClr>
                </a:solidFill>
              </a:rPr>
              <a:t>Benefiting from synergies between the 2 projects, a </a:t>
            </a:r>
            <a:r>
              <a:rPr lang="en-US" sz="1600" b="1" kern="0" dirty="0">
                <a:solidFill>
                  <a:schemeClr val="accent5">
                    <a:lumMod val="75000"/>
                  </a:schemeClr>
                </a:solidFill>
              </a:rPr>
              <a:t>safer product/process will be enabled; risks that could probably impact on downstream users in the lifecycle are eliminated/</a:t>
            </a:r>
            <a:r>
              <a:rPr lang="en-US" sz="1600" b="1" kern="0" dirty="0" err="1">
                <a:solidFill>
                  <a:schemeClr val="accent5">
                    <a:lumMod val="75000"/>
                  </a:schemeClr>
                </a:solidFill>
              </a:rPr>
              <a:t>minimised</a:t>
            </a:r>
            <a:r>
              <a:rPr lang="en-US" sz="1600" b="1" kern="0" dirty="0">
                <a:solidFill>
                  <a:schemeClr val="accent5">
                    <a:lumMod val="75000"/>
                  </a:schemeClr>
                </a:solidFill>
              </a:rPr>
              <a:t>/controlled during design/manufacturing stages</a:t>
            </a:r>
            <a:r>
              <a:rPr lang="en-US" sz="1600" b="1" kern="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de-AT" sz="1600" b="1" kern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2" name="Picture 47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6473" y="3112698"/>
            <a:ext cx="484632" cy="299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7171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0.67187 -0.029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94" y="-150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4.16667E-6 0.00023 C 0.0052 0.00162 0.00711 0.00185 0.01145 0.00417 C 0.01232 0.00486 0.01319 0.00556 0.01423 0.00625 C 0.01527 0.00718 0.01597 0.0081 0.01701 0.00926 C 0.02013 0.01945 0.0151 0.00394 0.01961 0.01482 C 0.02031 0.01667 0.02048 0.01852 0.02152 0.02037 C 0.02187 0.02176 0.02291 0.02292 0.02326 0.02408 C 0.02326 0.02454 0.02569 0.03148 0.02586 0.03264 L 0.02691 0.03565 C 0.02916 0.05232 0.02638 0.03148 0.02882 0.05 C 0.02899 0.05209 0.02934 0.0544 0.02986 0.05671 C 0.02882 0.07709 0.02882 0.06991 0.02882 0.07963 L 0.02882 0.07824 L 0.02586 0.07269 L 0.02986 0.07454 " pathEditMode="relative" rAng="0" ptsTypes="AAAAAAAAAAAAAAAA">
                                      <p:cBhvr>
                                        <p:cTn id="1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" y="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Inhaltsplatzhalter 2"/>
          <p:cNvSpPr>
            <a:spLocks noGrp="1"/>
          </p:cNvSpPr>
          <p:nvPr>
            <p:ph idx="1"/>
          </p:nvPr>
        </p:nvSpPr>
        <p:spPr>
          <a:xfrm>
            <a:off x="1" y="620713"/>
            <a:ext cx="8964613" cy="39751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en-US" altLang="de-DE" sz="3600" dirty="0"/>
          </a:p>
          <a:p>
            <a:pPr marL="0" indent="0" algn="ctr">
              <a:buNone/>
            </a:pPr>
            <a:endParaRPr lang="en-US" altLang="de-DE" sz="3600" dirty="0"/>
          </a:p>
          <a:p>
            <a:pPr marL="0" indent="0" algn="ctr">
              <a:buNone/>
            </a:pPr>
            <a:endParaRPr lang="en-US" altLang="de-DE" sz="1300" dirty="0" smtClean="0"/>
          </a:p>
          <a:p>
            <a:pPr marL="0" indent="0" algn="ctr">
              <a:buNone/>
            </a:pPr>
            <a:endParaRPr lang="en-US" altLang="de-DE" sz="1300" dirty="0"/>
          </a:p>
          <a:p>
            <a:pPr marL="0" indent="0" algn="ctr">
              <a:buNone/>
            </a:pPr>
            <a:endParaRPr lang="en-US" altLang="de-DE" sz="1300" dirty="0"/>
          </a:p>
          <a:p>
            <a:pPr marL="0" indent="0" algn="ctr">
              <a:buNone/>
            </a:pPr>
            <a:r>
              <a:rPr lang="en-US" altLang="de-DE" sz="1300" dirty="0"/>
              <a:t/>
            </a:r>
            <a:br>
              <a:rPr lang="en-US" altLang="de-DE" sz="1300" dirty="0"/>
            </a:br>
            <a:r>
              <a:rPr lang="de-AT" altLang="de-DE" sz="1500" b="1" dirty="0">
                <a:latin typeface="Arial" panose="020B0604020202020204" pitchFamily="34" charset="0"/>
                <a:cs typeface="Arial" panose="020B0604020202020204" pitchFamily="34" charset="0"/>
              </a:rPr>
              <a:t>Christa Schimpel</a:t>
            </a: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BioNanoNet</a:t>
            </a:r>
            <a:r>
              <a:rPr lang="de-AT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Forschungsgesellschaft mbH, Austria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300" dirty="0" err="1"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christa.schimpel@bionanonet.at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>	 Tel.: +43 (0)699 155 266 06	 Web: 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www.bionanonet.at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AT" altLang="de-DE" sz="1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altLang="de-DE" sz="15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Claus Svendsen</a:t>
            </a:r>
            <a:r>
              <a:rPr lang="de-AT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NERC-Centre for Ecology and Hydrology, UK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>Contact: </a:t>
            </a:r>
            <a:r>
              <a:rPr lang="de-AT" altLang="de-DE" sz="1300" u="sng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csv@ceh.ac.uk</a:t>
            </a:r>
            <a:r>
              <a:rPr lang="de-AT" altLang="de-DE" sz="1300" dirty="0" smtClean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AT" altLang="de-DE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>Tel.: </a:t>
            </a:r>
            <a:r>
              <a:rPr lang="de-AT" altLang="de-DE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+44 (0)1491 692672                      Web</a:t>
            </a:r>
            <a:r>
              <a:rPr lang="de-AT" altLang="de-DE" sz="13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AT" altLang="de-DE" sz="13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www.nanofase.eu</a:t>
            </a:r>
            <a:r>
              <a:rPr lang="de-AT" altLang="de-DE" sz="13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AT" altLang="de-DE" sz="1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-2867" y="1209343"/>
            <a:ext cx="7536614" cy="677108"/>
          </a:xfrm>
          <a:prstGeom prst="rect">
            <a:avLst/>
          </a:prstGeo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kern="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GB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THANK YOU for your attention!</a:t>
            </a:r>
          </a:p>
        </p:txBody>
      </p:sp>
      <p:pic>
        <p:nvPicPr>
          <p:cNvPr id="5" name="Picture 4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5976600"/>
            <a:ext cx="789081" cy="487061"/>
          </a:xfrm>
          <a:prstGeom prst="rect">
            <a:avLst/>
          </a:prstGeom>
          <a:noFill/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74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INSPIRED – Overall </a:t>
            </a:r>
            <a:r>
              <a:rPr lang="de-AT" sz="3000" b="1" kern="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Concept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181677" y="1935733"/>
            <a:ext cx="6802597" cy="4484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5000"/>
              </a:lnSpc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The core of the R&amp;D activities of the </a:t>
            </a:r>
            <a:r>
              <a:rPr lang="en-GB" sz="2000" cap="small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Inspired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project </a:t>
            </a:r>
            <a:r>
              <a:rPr lang="en-GB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are</a:t>
            </a:r>
          </a:p>
          <a:p>
            <a:pPr marL="0" indent="0" algn="just">
              <a:lnSpc>
                <a:spcPct val="95000"/>
              </a:lnSpc>
              <a:spcAft>
                <a:spcPts val="600"/>
              </a:spcAft>
              <a:buFont typeface="Times" pitchFamily="18" charset="0"/>
              <a:buNone/>
              <a:defRPr/>
            </a:pPr>
            <a:endParaRPr lang="en-GB" sz="3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lnSpc>
                <a:spcPct val="95000"/>
              </a:lnSpc>
              <a:spcAft>
                <a:spcPts val="600"/>
              </a:spcAft>
              <a:defRPr/>
            </a:pPr>
            <a:r>
              <a:rPr lang="en-GB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Nanomaterial - Industrial Scale Production</a:t>
            </a:r>
          </a:p>
          <a:p>
            <a:pPr lvl="1" algn="just">
              <a:lnSpc>
                <a:spcPct val="95000"/>
              </a:lnSpc>
              <a:spcAft>
                <a:spcPts val="600"/>
              </a:spcAft>
              <a:defRPr/>
            </a:pP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the development of independent synthesis routes for the </a:t>
            </a:r>
            <a:r>
              <a:rPr lang="en-GB" sz="16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nano</a:t>
            </a:r>
            <a:r>
              <a:rPr lang="en-GB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-copper</a:t>
            </a: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, </a:t>
            </a:r>
            <a:r>
              <a:rPr lang="en-GB" sz="16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AgNW</a:t>
            </a: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and </a:t>
            </a:r>
            <a:r>
              <a:rPr lang="en-GB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graphene</a:t>
            </a: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(lab scale and then industrial scale quantities for end users) </a:t>
            </a:r>
          </a:p>
          <a:p>
            <a:pPr>
              <a:defRPr/>
            </a:pPr>
            <a:r>
              <a:rPr lang="en-GB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High Volume </a:t>
            </a:r>
            <a:r>
              <a:rPr lang="en-GB" sz="2000" b="1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Printing Production Processes</a:t>
            </a:r>
            <a:endParaRPr lang="en-GB" sz="20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lvl="1" algn="just">
              <a:lnSpc>
                <a:spcPct val="95000"/>
              </a:lnSpc>
              <a:spcAft>
                <a:spcPts val="600"/>
              </a:spcAft>
              <a:defRPr/>
            </a:pP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development and optimisation of the high throughput printing systems (inkjet for </a:t>
            </a:r>
            <a:r>
              <a:rPr lang="en-GB" sz="16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nano</a:t>
            </a: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-copper, screen and gravure for </a:t>
            </a:r>
            <a:r>
              <a:rPr lang="en-GB" sz="1600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AgNW</a:t>
            </a: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and the one step interconnect process pioneered by M-Solv) </a:t>
            </a:r>
          </a:p>
          <a:p>
            <a:pPr algn="just">
              <a:lnSpc>
                <a:spcPct val="95000"/>
              </a:lnSpc>
              <a:spcAft>
                <a:spcPts val="600"/>
              </a:spcAft>
              <a:defRPr/>
            </a:pPr>
            <a:r>
              <a:rPr lang="en-GB" sz="20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Exemplar End Use Applications</a:t>
            </a:r>
          </a:p>
          <a:p>
            <a:pPr lvl="1" algn="just">
              <a:lnSpc>
                <a:spcPct val="95000"/>
              </a:lnSpc>
              <a:spcAft>
                <a:spcPts val="600"/>
              </a:spcAft>
              <a:defRPr/>
            </a:pPr>
            <a:r>
              <a:rPr lang="en-GB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demonstration of the functional nanomaterials within three exemplar end use systems (relevant industrial environments</a:t>
            </a:r>
            <a:r>
              <a:rPr lang="en-GB" sz="1600" dirty="0">
                <a:ea typeface="Calibri"/>
                <a:cs typeface="Times New Roman"/>
              </a:rPr>
              <a:t>)</a:t>
            </a:r>
          </a:p>
          <a:p>
            <a:pPr marL="457200" lvl="1" indent="0">
              <a:buNone/>
            </a:pPr>
            <a:endParaRPr lang="en-US" sz="1700" i="1" dirty="0" smtClean="0">
              <a:solidFill>
                <a:prstClr val="black"/>
              </a:solidFill>
            </a:endParaRPr>
          </a:p>
          <a:p>
            <a:pPr lvl="1"/>
            <a:endParaRPr lang="en-US" sz="1700" i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2100" i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de-AT" dirty="0">
              <a:solidFill>
                <a:prstClr val="black"/>
              </a:solidFill>
            </a:endParaRP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6284096"/>
            <a:ext cx="789081" cy="487061"/>
          </a:xfrm>
          <a:prstGeom prst="rect">
            <a:avLst/>
          </a:prstGeom>
          <a:noFill/>
        </p:spPr>
      </p:pic>
      <p:grpSp>
        <p:nvGrpSpPr>
          <p:cNvPr id="2" name="Gruppieren 1"/>
          <p:cNvGrpSpPr/>
          <p:nvPr/>
        </p:nvGrpSpPr>
        <p:grpSpPr>
          <a:xfrm>
            <a:off x="6984274" y="1842332"/>
            <a:ext cx="2097024" cy="2887472"/>
            <a:chOff x="6984274" y="491997"/>
            <a:chExt cx="2097024" cy="2887472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4274" y="491997"/>
              <a:ext cx="1786204" cy="2887472"/>
            </a:xfrm>
            <a:prstGeom prst="rect">
              <a:avLst/>
            </a:prstGeom>
          </p:spPr>
        </p:pic>
        <p:sp>
          <p:nvSpPr>
            <p:cNvPr id="8" name="59 Elipse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3CE56EDC-3D31-4C10-9A56-D4F05EB65B96}"/>
                </a:ext>
              </a:extLst>
            </p:cNvPr>
            <p:cNvSpPr/>
            <p:nvPr/>
          </p:nvSpPr>
          <p:spPr>
            <a:xfrm>
              <a:off x="8045005" y="1440049"/>
              <a:ext cx="607545" cy="882501"/>
            </a:xfrm>
            <a:prstGeom prst="ellipse">
              <a:avLst/>
            </a:prstGeom>
            <a:solidFill>
              <a:schemeClr val="accent1">
                <a:alpha val="22000"/>
              </a:schemeClr>
            </a:solidFill>
            <a:ln>
              <a:noFill/>
            </a:ln>
            <a:effectLst>
              <a:glow rad="228600">
                <a:schemeClr val="accent4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_tradnl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3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Runde Klammer links 11"/>
            <p:cNvSpPr/>
            <p:nvPr/>
          </p:nvSpPr>
          <p:spPr>
            <a:xfrm flipH="1">
              <a:off x="8517730" y="1509823"/>
              <a:ext cx="121908" cy="742957"/>
            </a:xfrm>
            <a:prstGeom prst="leftBracket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13" name="Picture 4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641012" y="1713256"/>
              <a:ext cx="544487" cy="33608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4850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INSPIRED – Overall </a:t>
            </a:r>
            <a:r>
              <a:rPr lang="de-AT" sz="3000" b="1" kern="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Concept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4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6284096"/>
            <a:ext cx="789081" cy="487061"/>
          </a:xfrm>
          <a:prstGeom prst="rect">
            <a:avLst/>
          </a:prstGeom>
          <a:noFill/>
        </p:spPr>
      </p:pic>
      <p:grpSp>
        <p:nvGrpSpPr>
          <p:cNvPr id="2" name="Gruppieren 1"/>
          <p:cNvGrpSpPr/>
          <p:nvPr/>
        </p:nvGrpSpPr>
        <p:grpSpPr>
          <a:xfrm>
            <a:off x="206388" y="1498499"/>
            <a:ext cx="5688632" cy="4362705"/>
            <a:chOff x="206388" y="1247647"/>
            <a:chExt cx="5688632" cy="4362705"/>
          </a:xfrm>
        </p:grpSpPr>
        <p:pic>
          <p:nvPicPr>
            <p:cNvPr id="7" name="Picture 6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AEF6B930-1508-48A2-AC35-C9D0CCD348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388" y="1247647"/>
              <a:ext cx="5688632" cy="4362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D0BDF4F-D160-4A66-8D46-5839C7007B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6010" y="5330591"/>
              <a:ext cx="488559" cy="199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>
              <a:extLst>
                <a:ext uri="{FF2B5EF4-FFF2-40B4-BE49-F238E27FC236}">
                  <a16:creationId xmlns="" xmlns:a16="http://schemas.microsoft.com/office/drawing/2014/main" xmlns:lc="http://schemas.openxmlformats.org/drawingml/2006/lockedCanvas" id="{14F2A49F-A8B0-4283-8C03-8C40351DC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1277" y="2964123"/>
              <a:ext cx="533292" cy="335518"/>
            </a:xfrm>
            <a:prstGeom prst="rect">
              <a:avLst/>
            </a:prstGeom>
          </p:spPr>
        </p:pic>
      </p:grpSp>
      <p:sp>
        <p:nvSpPr>
          <p:cNvPr id="12" name="59 Elipse">
            <a:extLst>
              <a:ext uri="{FF2B5EF4-FFF2-40B4-BE49-F238E27FC236}">
                <a16:creationId xmlns="" xmlns:a16="http://schemas.microsoft.com/office/drawing/2014/main" xmlns:lc="http://schemas.openxmlformats.org/drawingml/2006/lockedCanvas" id="{3CE56EDC-3D31-4C10-9A56-D4F05EB65B96}"/>
              </a:ext>
            </a:extLst>
          </p:cNvPr>
          <p:cNvSpPr/>
          <p:nvPr/>
        </p:nvSpPr>
        <p:spPr>
          <a:xfrm>
            <a:off x="5412541" y="2508529"/>
            <a:ext cx="365171" cy="1644656"/>
          </a:xfrm>
          <a:prstGeom prst="ellipse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_tradnl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Inhaltsplatzhalter 2"/>
          <p:cNvSpPr txBox="1">
            <a:spLocks/>
          </p:cNvSpPr>
          <p:nvPr/>
        </p:nvSpPr>
        <p:spPr>
          <a:xfrm>
            <a:off x="6012381" y="1442121"/>
            <a:ext cx="2833907" cy="4484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5000"/>
              </a:lnSpc>
              <a:spcAft>
                <a:spcPts val="600"/>
              </a:spcAft>
              <a:buFont typeface="Times" pitchFamily="18" charset="0"/>
              <a:buNone/>
              <a:defRPr/>
            </a:pPr>
            <a:r>
              <a:rPr lang="en-US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INSPIRED aims </a:t>
            </a:r>
            <a:r>
              <a:rPr lang="en-US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to scale-up the whole value chain to ensure the availability of </a:t>
            </a:r>
            <a:r>
              <a:rPr lang="en-US" sz="16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nano</a:t>
            </a:r>
            <a:r>
              <a:rPr lang="en-US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-based </a:t>
            </a:r>
            <a:r>
              <a:rPr lang="en-US" sz="1600" b="1" dirty="0" err="1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functionalised</a:t>
            </a:r>
            <a:r>
              <a:rPr lang="en-US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inks</a:t>
            </a:r>
            <a:r>
              <a:rPr lang="en-US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in industrial scale quantities to produce novel </a:t>
            </a:r>
            <a:r>
              <a:rPr lang="en-US" sz="16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printed electronic</a:t>
            </a:r>
            <a:r>
              <a:rPr lang="en-US" sz="16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components for a wide variety of end-user </a:t>
            </a:r>
            <a:r>
              <a:rPr lang="en-US" sz="16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product.</a:t>
            </a:r>
            <a:endParaRPr lang="en-US" sz="1600" i="1" dirty="0" smtClean="0">
              <a:solidFill>
                <a:prstClr val="black"/>
              </a:solidFill>
            </a:endParaRPr>
          </a:p>
          <a:p>
            <a:pPr lvl="1"/>
            <a:endParaRPr lang="en-US" sz="1700" i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sz="2100" i="1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17" name="Elipse 5">
            <a:extLst>
              <a:ext uri="{FF2B5EF4-FFF2-40B4-BE49-F238E27FC236}">
                <a16:creationId xmlns:a16="http://schemas.microsoft.com/office/drawing/2014/main" xmlns="" id="{591B99C0-FD9D-4288-86A0-D245296ADC23}"/>
              </a:ext>
            </a:extLst>
          </p:cNvPr>
          <p:cNvSpPr/>
          <p:nvPr/>
        </p:nvSpPr>
        <p:spPr>
          <a:xfrm>
            <a:off x="6431537" y="4291969"/>
            <a:ext cx="2294396" cy="1089234"/>
          </a:xfrm>
          <a:prstGeom prst="ellipse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3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CuadroTexto 3">
            <a:extLst>
              <a:ext uri="{FF2B5EF4-FFF2-40B4-BE49-F238E27FC236}">
                <a16:creationId xmlns:a16="http://schemas.microsoft.com/office/drawing/2014/main" xmlns="" id="{D73237F8-21E6-4E79-8F0E-B2F4380A54C7}"/>
              </a:ext>
            </a:extLst>
          </p:cNvPr>
          <p:cNvSpPr txBox="1"/>
          <p:nvPr/>
        </p:nvSpPr>
        <p:spPr>
          <a:xfrm>
            <a:off x="6504260" y="4454070"/>
            <a:ext cx="20573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 err="1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Nanosafety</a:t>
            </a:r>
            <a:r>
              <a:rPr lang="en-GB" sz="1400" dirty="0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GB" sz="1400" dirty="0" smtClean="0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assessment is involved </a:t>
            </a:r>
            <a:r>
              <a:rPr lang="en-GB" sz="1400" dirty="0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in </a:t>
            </a:r>
            <a:r>
              <a:rPr lang="en-GB" sz="1400" dirty="0" smtClean="0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ALL process </a:t>
            </a:r>
            <a:r>
              <a:rPr lang="en-GB" sz="1400" dirty="0">
                <a:solidFill>
                  <a:srgbClr val="445248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steps</a:t>
            </a:r>
          </a:p>
        </p:txBody>
      </p:sp>
      <p:sp>
        <p:nvSpPr>
          <p:cNvPr id="19" name="Flecha: a la derecha 6">
            <a:extLst>
              <a:ext uri="{FF2B5EF4-FFF2-40B4-BE49-F238E27FC236}">
                <a16:creationId xmlns:a16="http://schemas.microsoft.com/office/drawing/2014/main" xmlns="" id="{9E336897-36CA-4E20-8E4F-534C05916216}"/>
              </a:ext>
            </a:extLst>
          </p:cNvPr>
          <p:cNvSpPr/>
          <p:nvPr/>
        </p:nvSpPr>
        <p:spPr>
          <a:xfrm rot="2595090">
            <a:off x="5702192" y="3984984"/>
            <a:ext cx="940750" cy="423425"/>
          </a:xfrm>
          <a:prstGeom prst="rightArrow">
            <a:avLst/>
          </a:prstGeom>
          <a:solidFill>
            <a:srgbClr val="F79646">
              <a:lumMod val="40000"/>
              <a:lumOff val="60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3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1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0" y="385781"/>
            <a:ext cx="7200000" cy="553998"/>
          </a:xfrm>
          <a:prstGeom prst="rect">
            <a:avLst/>
          </a:prstGeo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INSPIRED - </a:t>
            </a:r>
            <a:r>
              <a:rPr lang="de-AT" sz="3000" b="1" kern="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Nanosafety</a:t>
            </a: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Approach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" name="Picture 4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7103" y="6284096"/>
            <a:ext cx="789081" cy="487061"/>
          </a:xfrm>
          <a:prstGeom prst="rect">
            <a:avLst/>
          </a:prstGeom>
          <a:noFill/>
        </p:spPr>
      </p:pic>
      <p:pic>
        <p:nvPicPr>
          <p:cNvPr id="9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016" y="2002040"/>
            <a:ext cx="6193968" cy="404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0" y="6488668"/>
            <a:ext cx="43332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Schimpel, Christa, et al. "A methodology on how to create a real-life relevant risk profile for a given nanomaterial." Journal of Chemical Health and Safety (2017).</a:t>
            </a:r>
            <a:endParaRPr lang="de-AT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4854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</a:t>
            </a:r>
            <a:r>
              <a:rPr lang="de-AT" sz="3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Overall Concept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6" name="Picture 5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7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32" y="1187119"/>
            <a:ext cx="7322908" cy="4677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3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The product value chain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432" y="1187119"/>
            <a:ext cx="7322908" cy="467750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80821" y="1792061"/>
            <a:ext cx="1044116" cy="40877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67339" y="1160748"/>
            <a:ext cx="6337109" cy="493254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pic>
        <p:nvPicPr>
          <p:cNvPr id="15" name="Imagen 1" descr="\\Leitat-srv-dc01\entorn\DCRD\I+D+I\desarrollo_y_gestion\gestion_proyectos\proyectos_europeos\EJECUCIÓN\NANOFASE\WP1\T1.2\D1.2 Publication\LCA.pn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338" y="1258026"/>
            <a:ext cx="6200403" cy="471330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004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2000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Our Industry partners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sp>
        <p:nvSpPr>
          <p:cNvPr id="16" name="6 CuadroTexto"/>
          <p:cNvSpPr txBox="1"/>
          <p:nvPr/>
        </p:nvSpPr>
        <p:spPr>
          <a:xfrm>
            <a:off x="3500430" y="1162050"/>
            <a:ext cx="235745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INDUSTRIAL PARTNERS</a:t>
            </a:r>
            <a:endParaRPr lang="en-GB" dirty="0"/>
          </a:p>
        </p:txBody>
      </p:sp>
      <p:grpSp>
        <p:nvGrpSpPr>
          <p:cNvPr id="17" name="11 Grupo"/>
          <p:cNvGrpSpPr/>
          <p:nvPr/>
        </p:nvGrpSpPr>
        <p:grpSpPr>
          <a:xfrm>
            <a:off x="214282" y="1571612"/>
            <a:ext cx="1898825" cy="1314450"/>
            <a:chOff x="714375" y="2962275"/>
            <a:chExt cx="1898825" cy="1314450"/>
          </a:xfrm>
        </p:grpSpPr>
        <p:sp>
          <p:nvSpPr>
            <p:cNvPr id="18" name="9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10 CuadroTexto"/>
            <p:cNvSpPr txBox="1"/>
            <p:nvPr/>
          </p:nvSpPr>
          <p:spPr>
            <a:xfrm>
              <a:off x="1071565" y="3033713"/>
              <a:ext cx="12842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HEMPEL </a:t>
              </a:r>
            </a:p>
            <a:p>
              <a:pPr algn="ctr"/>
              <a:r>
                <a:rPr lang="en-GB" dirty="0" smtClean="0"/>
                <a:t>Antifouling Paints</a:t>
              </a:r>
              <a:endParaRPr lang="en-GB" dirty="0"/>
            </a:p>
          </p:txBody>
        </p:sp>
      </p:grpSp>
      <p:grpSp>
        <p:nvGrpSpPr>
          <p:cNvPr id="20" name="12 Grupo"/>
          <p:cNvGrpSpPr/>
          <p:nvPr/>
        </p:nvGrpSpPr>
        <p:grpSpPr>
          <a:xfrm>
            <a:off x="571472" y="3000372"/>
            <a:ext cx="1898825" cy="1314450"/>
            <a:chOff x="714375" y="2962275"/>
            <a:chExt cx="1898825" cy="1314450"/>
          </a:xfrm>
        </p:grpSpPr>
        <p:sp>
          <p:nvSpPr>
            <p:cNvPr id="21" name="13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14 CuadroTexto"/>
            <p:cNvSpPr txBox="1"/>
            <p:nvPr/>
          </p:nvSpPr>
          <p:spPr>
            <a:xfrm>
              <a:off x="1047750" y="3133725"/>
              <a:ext cx="12842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INOTEX</a:t>
              </a:r>
            </a:p>
            <a:p>
              <a:pPr algn="ctr"/>
              <a:r>
                <a:rPr lang="en-GB" dirty="0" smtClean="0"/>
                <a:t>Textiles</a:t>
              </a:r>
              <a:endParaRPr lang="en-GB" dirty="0"/>
            </a:p>
          </p:txBody>
        </p:sp>
      </p:grpSp>
      <p:grpSp>
        <p:nvGrpSpPr>
          <p:cNvPr id="23" name="15 Grupo"/>
          <p:cNvGrpSpPr/>
          <p:nvPr/>
        </p:nvGrpSpPr>
        <p:grpSpPr>
          <a:xfrm>
            <a:off x="1857356" y="4071942"/>
            <a:ext cx="1898825" cy="1314450"/>
            <a:chOff x="714375" y="2962275"/>
            <a:chExt cx="1898825" cy="1314450"/>
          </a:xfrm>
        </p:grpSpPr>
        <p:sp>
          <p:nvSpPr>
            <p:cNvPr id="24" name="16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17 CuadroTexto"/>
            <p:cNvSpPr txBox="1"/>
            <p:nvPr/>
          </p:nvSpPr>
          <p:spPr>
            <a:xfrm>
              <a:off x="1000127" y="3033713"/>
              <a:ext cx="12842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AMEPOX</a:t>
              </a:r>
            </a:p>
            <a:p>
              <a:pPr algn="ctr"/>
              <a:r>
                <a:rPr lang="en-GB" dirty="0" smtClean="0"/>
                <a:t>Conductive inks</a:t>
              </a:r>
              <a:endParaRPr lang="en-GB" dirty="0"/>
            </a:p>
          </p:txBody>
        </p:sp>
      </p:grpSp>
      <p:grpSp>
        <p:nvGrpSpPr>
          <p:cNvPr id="26" name="18 Grupo"/>
          <p:cNvGrpSpPr/>
          <p:nvPr/>
        </p:nvGrpSpPr>
        <p:grpSpPr>
          <a:xfrm>
            <a:off x="5429256" y="4143380"/>
            <a:ext cx="2000264" cy="1500198"/>
            <a:chOff x="714375" y="2962275"/>
            <a:chExt cx="1898825" cy="1314450"/>
          </a:xfrm>
        </p:grpSpPr>
        <p:sp>
          <p:nvSpPr>
            <p:cNvPr id="27" name="19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20 CuadroTexto"/>
            <p:cNvSpPr txBox="1"/>
            <p:nvPr/>
          </p:nvSpPr>
          <p:spPr>
            <a:xfrm>
              <a:off x="984121" y="3013607"/>
              <a:ext cx="1400176" cy="1051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APPNANO</a:t>
              </a:r>
            </a:p>
            <a:p>
              <a:pPr algn="ctr"/>
              <a:r>
                <a:rPr lang="en-GB" dirty="0" smtClean="0"/>
                <a:t>Additives for anaerobic digesters</a:t>
              </a:r>
              <a:endParaRPr lang="en-GB" dirty="0"/>
            </a:p>
          </p:txBody>
        </p:sp>
      </p:grpSp>
      <p:grpSp>
        <p:nvGrpSpPr>
          <p:cNvPr id="29" name="21 Grupo"/>
          <p:cNvGrpSpPr/>
          <p:nvPr/>
        </p:nvGrpSpPr>
        <p:grpSpPr>
          <a:xfrm>
            <a:off x="6786578" y="1571612"/>
            <a:ext cx="1898825" cy="1314450"/>
            <a:chOff x="714375" y="2962275"/>
            <a:chExt cx="1898825" cy="1314450"/>
          </a:xfrm>
        </p:grpSpPr>
        <p:sp>
          <p:nvSpPr>
            <p:cNvPr id="30" name="22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23 CuadroTexto"/>
            <p:cNvSpPr txBox="1"/>
            <p:nvPr/>
          </p:nvSpPr>
          <p:spPr>
            <a:xfrm>
              <a:off x="896763" y="3076396"/>
              <a:ext cx="15654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PROMETHEAN</a:t>
              </a:r>
              <a:r>
                <a:rPr lang="en-GB" dirty="0" smtClean="0"/>
                <a:t> </a:t>
              </a:r>
              <a:r>
                <a:rPr lang="en-GB" u="sng" dirty="0" smtClean="0"/>
                <a:t>PARTICLES</a:t>
              </a:r>
            </a:p>
            <a:p>
              <a:pPr algn="ctr"/>
              <a:r>
                <a:rPr lang="en-GB" dirty="0" smtClean="0"/>
                <a:t>NPs synthesis</a:t>
              </a:r>
            </a:p>
            <a:p>
              <a:pPr algn="ctr"/>
              <a:r>
                <a:rPr lang="en-GB" sz="1600" b="1" dirty="0">
                  <a:solidFill>
                    <a:schemeClr val="bg1"/>
                  </a:solidFill>
                </a:rPr>
                <a:t>(</a:t>
              </a:r>
              <a:r>
                <a:rPr lang="en-GB" sz="1600" b="1" dirty="0" err="1">
                  <a:solidFill>
                    <a:schemeClr val="bg1"/>
                  </a:solidFill>
                </a:rPr>
                <a:t>CuO</a:t>
              </a:r>
              <a:r>
                <a:rPr lang="en-GB" sz="1600" b="1" dirty="0">
                  <a:solidFill>
                    <a:schemeClr val="bg1"/>
                  </a:solidFill>
                </a:rPr>
                <a:t>, </a:t>
              </a:r>
              <a:r>
                <a:rPr lang="en-GB" sz="1600" b="1" dirty="0" smtClean="0">
                  <a:solidFill>
                    <a:schemeClr val="bg1"/>
                  </a:solidFill>
                </a:rPr>
                <a:t>CeO2</a:t>
              </a:r>
              <a:r>
                <a:rPr lang="en-GB" sz="1600" b="1" dirty="0" smtClean="0"/>
                <a:t>)</a:t>
              </a:r>
              <a:endParaRPr lang="en-GB" sz="1600" b="1" dirty="0"/>
            </a:p>
          </p:txBody>
        </p:sp>
      </p:grpSp>
      <p:grpSp>
        <p:nvGrpSpPr>
          <p:cNvPr id="32" name="24 Grupo"/>
          <p:cNvGrpSpPr/>
          <p:nvPr/>
        </p:nvGrpSpPr>
        <p:grpSpPr>
          <a:xfrm>
            <a:off x="3643306" y="4786322"/>
            <a:ext cx="1898825" cy="1314450"/>
            <a:chOff x="714375" y="2962275"/>
            <a:chExt cx="1898825" cy="1314450"/>
          </a:xfrm>
        </p:grpSpPr>
        <p:sp>
          <p:nvSpPr>
            <p:cNvPr id="33" name="25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4" name="26 CuadroTexto"/>
            <p:cNvSpPr txBox="1"/>
            <p:nvPr/>
          </p:nvSpPr>
          <p:spPr>
            <a:xfrm>
              <a:off x="1000127" y="3039077"/>
              <a:ext cx="12842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FCCCO</a:t>
              </a:r>
            </a:p>
            <a:p>
              <a:pPr algn="ctr"/>
              <a:r>
                <a:rPr lang="en-GB" dirty="0" smtClean="0"/>
                <a:t>Roads coating</a:t>
              </a:r>
              <a:endParaRPr lang="en-GB" dirty="0"/>
            </a:p>
          </p:txBody>
        </p:sp>
      </p:grpSp>
      <p:cxnSp>
        <p:nvCxnSpPr>
          <p:cNvPr id="35" name="28 Conector recto de flecha"/>
          <p:cNvCxnSpPr>
            <a:stCxn id="16" idx="2"/>
          </p:cNvCxnSpPr>
          <p:nvPr/>
        </p:nvCxnSpPr>
        <p:spPr>
          <a:xfrm rot="5400000">
            <a:off x="3142358" y="502133"/>
            <a:ext cx="507550" cy="2566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29 Conector recto de flecha"/>
          <p:cNvCxnSpPr/>
          <p:nvPr/>
        </p:nvCxnSpPr>
        <p:spPr>
          <a:xfrm rot="10800000" flipV="1">
            <a:off x="2357423" y="1531382"/>
            <a:ext cx="2331883" cy="17547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32 Conector recto de flecha"/>
          <p:cNvCxnSpPr/>
          <p:nvPr/>
        </p:nvCxnSpPr>
        <p:spPr>
          <a:xfrm rot="5400000">
            <a:off x="2607455" y="2035961"/>
            <a:ext cx="2500332" cy="15716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35 Conector recto de flecha"/>
          <p:cNvCxnSpPr/>
          <p:nvPr/>
        </p:nvCxnSpPr>
        <p:spPr>
          <a:xfrm rot="5400000">
            <a:off x="3010725" y="3153609"/>
            <a:ext cx="3214708" cy="50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38 Conector recto de flecha"/>
          <p:cNvCxnSpPr>
            <a:endCxn id="27" idx="1"/>
          </p:cNvCxnSpPr>
          <p:nvPr/>
        </p:nvCxnSpPr>
        <p:spPr>
          <a:xfrm rot="16200000" flipH="1">
            <a:off x="3787079" y="2427969"/>
            <a:ext cx="2791469" cy="10787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41 Conector recto de flecha"/>
          <p:cNvCxnSpPr/>
          <p:nvPr/>
        </p:nvCxnSpPr>
        <p:spPr>
          <a:xfrm>
            <a:off x="4689303" y="1531382"/>
            <a:ext cx="2097275" cy="540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1" name="18 Grupo"/>
          <p:cNvGrpSpPr/>
          <p:nvPr/>
        </p:nvGrpSpPr>
        <p:grpSpPr>
          <a:xfrm>
            <a:off x="6715140" y="3071810"/>
            <a:ext cx="1898825" cy="1314450"/>
            <a:chOff x="714375" y="2962275"/>
            <a:chExt cx="1898825" cy="1314450"/>
          </a:xfrm>
        </p:grpSpPr>
        <p:sp>
          <p:nvSpPr>
            <p:cNvPr id="42" name="43 Elipse"/>
            <p:cNvSpPr/>
            <p:nvPr/>
          </p:nvSpPr>
          <p:spPr>
            <a:xfrm>
              <a:off x="714375" y="2962275"/>
              <a:ext cx="1898825" cy="131445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44 CuadroTexto"/>
            <p:cNvSpPr txBox="1"/>
            <p:nvPr/>
          </p:nvSpPr>
          <p:spPr>
            <a:xfrm>
              <a:off x="857251" y="2962275"/>
              <a:ext cx="164307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u="sng" dirty="0" smtClean="0"/>
                <a:t>TUL</a:t>
              </a:r>
            </a:p>
            <a:p>
              <a:pPr algn="ctr"/>
              <a:r>
                <a:rPr lang="en-GB" dirty="0" smtClean="0"/>
                <a:t>Soil and water remediation</a:t>
              </a:r>
              <a:endParaRPr lang="en-GB" dirty="0"/>
            </a:p>
          </p:txBody>
        </p:sp>
      </p:grpSp>
      <p:cxnSp>
        <p:nvCxnSpPr>
          <p:cNvPr id="44" name="45 Conector recto de flecha"/>
          <p:cNvCxnSpPr/>
          <p:nvPr/>
        </p:nvCxnSpPr>
        <p:spPr>
          <a:xfrm>
            <a:off x="4643439" y="1571613"/>
            <a:ext cx="2286015" cy="17145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5" name="33 CuadroTexto"/>
          <p:cNvSpPr txBox="1"/>
          <p:nvPr/>
        </p:nvSpPr>
        <p:spPr>
          <a:xfrm>
            <a:off x="1104876" y="3797503"/>
            <a:ext cx="857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Ag, TiO</a:t>
            </a:r>
            <a:r>
              <a:rPr lang="en-GB" sz="1400" b="1" baseline="-25000" dirty="0" smtClean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6" name="34 CuadroTexto"/>
          <p:cNvSpPr txBox="1"/>
          <p:nvPr/>
        </p:nvSpPr>
        <p:spPr>
          <a:xfrm>
            <a:off x="546072" y="2487606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Cu</a:t>
            </a:r>
            <a:r>
              <a:rPr lang="en-GB" sz="1400" b="1" baseline="-25000" dirty="0" smtClean="0">
                <a:solidFill>
                  <a:schemeClr val="bg1"/>
                </a:solidFill>
              </a:rPr>
              <a:t>2</a:t>
            </a:r>
            <a:r>
              <a:rPr lang="en-GB" sz="1400" b="1" dirty="0" smtClean="0">
                <a:solidFill>
                  <a:schemeClr val="bg1"/>
                </a:solidFill>
              </a:rPr>
              <a:t>O, Cu, </a:t>
            </a:r>
            <a:r>
              <a:rPr lang="en-GB" sz="1400" b="1" dirty="0" err="1" smtClean="0">
                <a:solidFill>
                  <a:schemeClr val="bg1"/>
                </a:solidFill>
              </a:rPr>
              <a:t>ZnO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47" name="36 CuadroTexto"/>
          <p:cNvSpPr txBox="1"/>
          <p:nvPr/>
        </p:nvSpPr>
        <p:spPr>
          <a:xfrm>
            <a:off x="6130240" y="5310153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Fe</a:t>
            </a:r>
            <a:r>
              <a:rPr lang="en-GB" sz="1400" b="1" baseline="-25000" dirty="0" smtClean="0">
                <a:solidFill>
                  <a:schemeClr val="bg1"/>
                </a:solidFill>
              </a:rPr>
              <a:t>3</a:t>
            </a:r>
            <a:r>
              <a:rPr lang="en-GB" sz="1400" b="1" dirty="0" smtClean="0">
                <a:solidFill>
                  <a:schemeClr val="bg1"/>
                </a:solidFill>
              </a:rPr>
              <a:t>O</a:t>
            </a:r>
            <a:r>
              <a:rPr lang="en-GB" sz="1400" b="1" baseline="-25000" dirty="0" smtClean="0">
                <a:solidFill>
                  <a:schemeClr val="bg1"/>
                </a:solidFill>
              </a:rPr>
              <a:t>4</a:t>
            </a:r>
            <a:endParaRPr lang="en-GB" baseline="-25000" dirty="0">
              <a:solidFill>
                <a:srgbClr val="FF0000"/>
              </a:solidFill>
            </a:endParaRPr>
          </a:p>
        </p:txBody>
      </p:sp>
      <p:sp>
        <p:nvSpPr>
          <p:cNvPr id="48" name="39 Rectángulo"/>
          <p:cNvSpPr/>
          <p:nvPr/>
        </p:nvSpPr>
        <p:spPr>
          <a:xfrm>
            <a:off x="4357686" y="5715016"/>
            <a:ext cx="5004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TiO</a:t>
            </a:r>
            <a:r>
              <a:rPr lang="en-GB" sz="1400" b="1" baseline="-25000" dirty="0" smtClean="0">
                <a:solidFill>
                  <a:schemeClr val="bg1"/>
                </a:solidFill>
              </a:rPr>
              <a:t>2</a:t>
            </a:r>
            <a:endParaRPr lang="en-GB" sz="1400" dirty="0"/>
          </a:p>
        </p:txBody>
      </p:sp>
      <p:sp>
        <p:nvSpPr>
          <p:cNvPr id="49" name="46 CuadroTexto"/>
          <p:cNvSpPr txBox="1"/>
          <p:nvPr/>
        </p:nvSpPr>
        <p:spPr>
          <a:xfrm>
            <a:off x="2571736" y="492919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Ag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50" name="47 CuadroTexto"/>
          <p:cNvSpPr txBox="1"/>
          <p:nvPr/>
        </p:nvSpPr>
        <p:spPr>
          <a:xfrm>
            <a:off x="7500958" y="4000504"/>
            <a:ext cx="500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</a:rPr>
              <a:t>Fe</a:t>
            </a:r>
            <a:r>
              <a:rPr lang="en-GB" sz="1600" b="1" baseline="30000" dirty="0" smtClean="0">
                <a:solidFill>
                  <a:schemeClr val="bg1"/>
                </a:solidFill>
              </a:rPr>
              <a:t>0</a:t>
            </a:r>
            <a:endParaRPr lang="en-GB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385781"/>
            <a:ext cx="7315200" cy="553998"/>
          </a:xfrm>
          <a:solidFill>
            <a:schemeClr val="accent5">
              <a:lumMod val="40000"/>
              <a:lumOff val="60000"/>
              <a:alpha val="21000"/>
            </a:schemeClr>
          </a:solidFill>
          <a:effectLst>
            <a:glow>
              <a:srgbClr val="4F81BD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NanoFASE – </a:t>
            </a:r>
            <a:r>
              <a:rPr lang="de-AT" sz="3000" b="1" kern="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Silver</a:t>
            </a:r>
            <a:r>
              <a:rPr lang="de-AT" sz="3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inks for Electronics</a:t>
            </a:r>
            <a:endParaRPr lang="en-GB" sz="3000" b="1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Grafik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0082" y="6431964"/>
            <a:ext cx="1152480" cy="426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9723" y="6325263"/>
            <a:ext cx="2340260" cy="508401"/>
          </a:xfrm>
          <a:prstGeom prst="rect">
            <a:avLst/>
          </a:prstGeom>
        </p:spPr>
      </p:pic>
      <p:pic>
        <p:nvPicPr>
          <p:cNvPr id="13" name="Picture 12" descr="NERC_Logo_Landscape_RGB_2013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70" y="6371017"/>
            <a:ext cx="1479502" cy="321161"/>
          </a:xfrm>
          <a:prstGeom prst="rect">
            <a:avLst/>
          </a:prstGeom>
        </p:spPr>
      </p:pic>
      <p:pic>
        <p:nvPicPr>
          <p:cNvPr id="14" name="Picture Placeholder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2515" y="6312306"/>
            <a:ext cx="1702563" cy="401523"/>
          </a:xfrm>
          <a:prstGeom prst="rect">
            <a:avLst/>
          </a:prstGeom>
        </p:spPr>
      </p:pic>
      <p:graphicFrame>
        <p:nvGraphicFramePr>
          <p:cNvPr id="8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920653"/>
              </p:ext>
            </p:extLst>
          </p:nvPr>
        </p:nvGraphicFramePr>
        <p:xfrm>
          <a:off x="444500" y="1041400"/>
          <a:ext cx="8331200" cy="1752600"/>
        </p:xfrm>
        <a:graphic>
          <a:graphicData uri="http://schemas.openxmlformats.org/drawingml/2006/table">
            <a:tbl>
              <a:tblPr bandRow="1">
                <a:tableStyleId>{5FD0F851-EC5A-4D38-B0AD-8093EC10F338}</a:tableStyleId>
              </a:tblPr>
              <a:tblGrid>
                <a:gridCol w="1663700"/>
                <a:gridCol w="66675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Pristine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b="1" dirty="0" err="1" smtClean="0"/>
                        <a:t>NMs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Ag dispersed in organic solvent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GB" sz="1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NEP</a:t>
                      </a:r>
                      <a:endParaRPr lang="en-GB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Conductive</a:t>
                      </a:r>
                      <a:r>
                        <a:rPr lang="en-GB" baseline="0" dirty="0" smtClean="0"/>
                        <a:t> inks</a:t>
                      </a:r>
                      <a:r>
                        <a:rPr lang="en-GB" dirty="0" smtClean="0"/>
                        <a:t>. Printed</a:t>
                      </a:r>
                      <a:r>
                        <a:rPr lang="en-GB" baseline="0" dirty="0" smtClean="0"/>
                        <a:t> / flexible electronics.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Relevant</a:t>
                      </a:r>
                      <a:r>
                        <a:rPr lang="en-GB" b="1" baseline="0" dirty="0" smtClean="0"/>
                        <a:t> </a:t>
                      </a:r>
                      <a:r>
                        <a:rPr lang="en-GB" b="1" dirty="0" smtClean="0"/>
                        <a:t>(</a:t>
                      </a:r>
                      <a:r>
                        <a:rPr lang="en-GB" b="1" dirty="0" err="1" smtClean="0"/>
                        <a:t>env</a:t>
                      </a:r>
                      <a:r>
                        <a:rPr lang="en-GB" b="1" dirty="0" smtClean="0"/>
                        <a:t>.)</a:t>
                      </a:r>
                      <a:r>
                        <a:rPr lang="en-GB" b="1" baseline="0" dirty="0" smtClean="0"/>
                        <a:t>  compartments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End-of-life:</a:t>
                      </a:r>
                      <a:r>
                        <a:rPr lang="en-GB" baseline="0" dirty="0" smtClean="0"/>
                        <a:t> </a:t>
                      </a:r>
                      <a:r>
                        <a:rPr lang="en-GB" baseline="0" dirty="0" smtClean="0"/>
                        <a:t>Recycling, e-waste </a:t>
                      </a:r>
                      <a:r>
                        <a:rPr lang="en-GB" baseline="0" dirty="0" smtClean="0"/>
                        <a:t>or Landfilling if not properly managed.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smtClean="0"/>
                        <a:t>Other </a:t>
                      </a:r>
                      <a:r>
                        <a:rPr lang="en-GB" b="1" dirty="0" smtClean="0"/>
                        <a:t>NFs</a:t>
                      </a: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Ag</a:t>
                      </a:r>
                      <a:r>
                        <a:rPr lang="en-GB" baseline="0" dirty="0" smtClean="0"/>
                        <a:t> (</a:t>
                      </a:r>
                      <a:r>
                        <a:rPr lang="en-GB" baseline="0" dirty="0" err="1" smtClean="0"/>
                        <a:t>PVP</a:t>
                      </a:r>
                      <a:r>
                        <a:rPr lang="en-GB" baseline="0" dirty="0" smtClean="0"/>
                        <a:t>), Ag (</a:t>
                      </a:r>
                      <a:r>
                        <a:rPr lang="en-GB" baseline="0" dirty="0" err="1" smtClean="0"/>
                        <a:t>parafin</a:t>
                      </a:r>
                      <a:r>
                        <a:rPr lang="en-GB" baseline="0" dirty="0" smtClean="0"/>
                        <a:t>)</a:t>
                      </a:r>
                      <a:endParaRPr lang="en-GB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11 Imagen" descr="AMEPOX particles.jpg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444500" y="2945020"/>
            <a:ext cx="3647634" cy="2313525"/>
          </a:xfrm>
          <a:prstGeom prst="rect">
            <a:avLst/>
          </a:prstGeom>
        </p:spPr>
      </p:pic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56156" y="4673518"/>
            <a:ext cx="4281349" cy="161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9888" y="2945020"/>
            <a:ext cx="4433887" cy="168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5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se 4-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722</Words>
  <Application>Microsoft Office PowerPoint</Application>
  <PresentationFormat>On-screen Show (4:3)</PresentationFormat>
  <Paragraphs>133</Paragraphs>
  <Slides>22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 Unicode MS</vt:lpstr>
      <vt:lpstr>Arial</vt:lpstr>
      <vt:lpstr>Calibri</vt:lpstr>
      <vt:lpstr>Calibri Light</vt:lpstr>
      <vt:lpstr>Myriad Hebrew</vt:lpstr>
      <vt:lpstr>Myriad Pro</vt:lpstr>
      <vt:lpstr>Symbol</vt:lpstr>
      <vt:lpstr>Times</vt:lpstr>
      <vt:lpstr>Times New Roman</vt:lpstr>
      <vt:lpstr>Wingdings</vt:lpstr>
      <vt:lpstr>Office Theme</vt:lpstr>
      <vt:lpstr>base 4-3</vt:lpstr>
      <vt:lpstr>PowerPoint Presentation</vt:lpstr>
      <vt:lpstr>Outline</vt:lpstr>
      <vt:lpstr>INSPIRED – Overall Concept</vt:lpstr>
      <vt:lpstr>INSPIRED – Overall Concept</vt:lpstr>
      <vt:lpstr>PowerPoint Presentation</vt:lpstr>
      <vt:lpstr>NanoFASE – Overall Concept</vt:lpstr>
      <vt:lpstr>NanoFASE – The product value chain</vt:lpstr>
      <vt:lpstr>NanoFASE – Our Industry partners</vt:lpstr>
      <vt:lpstr>NanoFASE – Silver inks for Electronics</vt:lpstr>
      <vt:lpstr>PATHWAY ANALYSIS</vt:lpstr>
      <vt:lpstr>PATHWAY ANALYSIS</vt:lpstr>
      <vt:lpstr>PATHWAY ANALYSIS</vt:lpstr>
      <vt:lpstr>PATHWAY ANALYSIS</vt:lpstr>
      <vt:lpstr>PATHWAY ANALYSIS</vt:lpstr>
      <vt:lpstr>PATHWAY ANALYSIS</vt:lpstr>
      <vt:lpstr>PATHWAY ANALYSIS</vt:lpstr>
      <vt:lpstr>NanoFASE – CuO Antifouling paint</vt:lpstr>
      <vt:lpstr>NanoFASE – CuO Antifouling paint</vt:lpstr>
      <vt:lpstr>NanoFASE – Working with industry</vt:lpstr>
      <vt:lpstr>NanoFASE – Working with industry</vt:lpstr>
      <vt:lpstr>Connecting NanoFASE and INSPIRED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Industrial Workshop on Safe-by-Design 24-25 April 2017</dc:title>
  <dc:creator>Sean Kelly</dc:creator>
  <cp:lastModifiedBy>Svendsen, Claus</cp:lastModifiedBy>
  <cp:revision>120</cp:revision>
  <cp:lastPrinted>2018-03-20T14:02:07Z</cp:lastPrinted>
  <dcterms:created xsi:type="dcterms:W3CDTF">2016-09-07T23:00:07Z</dcterms:created>
  <dcterms:modified xsi:type="dcterms:W3CDTF">2018-11-07T06:54:19Z</dcterms:modified>
</cp:coreProperties>
</file>